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66" r:id="rId3"/>
    <p:sldId id="258" r:id="rId4"/>
    <p:sldId id="260" r:id="rId5"/>
    <p:sldId id="261" r:id="rId6"/>
    <p:sldId id="259" r:id="rId7"/>
    <p:sldId id="267" r:id="rId8"/>
    <p:sldId id="262" r:id="rId9"/>
    <p:sldId id="268" r:id="rId10"/>
    <p:sldId id="269" r:id="rId11"/>
    <p:sldId id="264" r:id="rId12"/>
    <p:sldId id="265" r:id="rId13"/>
  </p:sldIdLst>
  <p:sldSz cx="14630400" cy="8229600"/>
  <p:notesSz cx="8229600" cy="14630400"/>
  <p:embeddedFontLs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Arial Black" pitchFamily="34" charset="0"/>
      <p:bold r:id="rId19"/>
    </p:embeddedFont>
    <p:embeddedFont>
      <p:font typeface="Geist" charset="-52"/>
      <p:regular r:id="rId20"/>
    </p:embeddedFont>
    <p:embeddedFont>
      <p:font typeface="Impact" pitchFamily="34" charset="0"/>
      <p:regular r:id="rId21"/>
    </p:embeddedFont>
    <p:embeddedFont>
      <p:font typeface="Estrangelo Edessa" pitchFamily="66" charset="0"/>
      <p:regular r:id="rId22"/>
    </p:embeddedFont>
    <p:embeddedFont>
      <p:font typeface="Mongolian Baiti" pitchFamily="66" charset="0"/>
      <p:regular r:id="rId23"/>
    </p:embeddedFont>
    <p:embeddedFont>
      <p:font typeface="Aharoni" pitchFamily="2" charset="-79"/>
      <p:bold r:id="rId24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5232"/>
    <a:srgbClr val="006600"/>
    <a:srgbClr val="00CC66"/>
    <a:srgbClr val="3399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11"/>
    <p:restoredTop sz="94610"/>
  </p:normalViewPr>
  <p:slideViewPr>
    <p:cSldViewPr snapToGrid="0" snapToObjects="1">
      <p:cViewPr varScale="1">
        <p:scale>
          <a:sx n="61" d="100"/>
          <a:sy n="61" d="100"/>
        </p:scale>
        <p:origin x="-552" y="-84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4800">
                <a:solidFill>
                  <a:srgbClr val="1E5232"/>
                </a:solidFill>
              </a:defRPr>
            </a:pPr>
            <a:r>
              <a:rPr lang="ru-RU" sz="4800" dirty="0" smtClean="0">
                <a:solidFill>
                  <a:srgbClr val="1E5232"/>
                </a:solidFill>
              </a:rPr>
              <a:t>Исполнение </a:t>
            </a:r>
            <a:endParaRPr lang="ru-RU" sz="4800" dirty="0">
              <a:solidFill>
                <a:srgbClr val="1E5232"/>
              </a:solidFill>
            </a:endParaRPr>
          </a:p>
        </c:rich>
      </c:tx>
      <c:layout/>
    </c:title>
    <c:plotArea>
      <c:layout>
        <c:manualLayout>
          <c:layoutTarget val="inner"/>
          <c:xMode val="edge"/>
          <c:yMode val="edge"/>
          <c:x val="6.4489478321903701E-2"/>
          <c:y val="0.18398596376321988"/>
          <c:w val="0.65217847199773649"/>
          <c:h val="0.8075173183471895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atMod val="103000"/>
                    <a:lumMod val="102000"/>
                    <a:tint val="94000"/>
                  </a:schemeClr>
                </a:gs>
                <a:gs pos="50000">
                  <a:schemeClr val="accent6">
                    <a:satMod val="110000"/>
                    <a:lumMod val="100000"/>
                    <a:shade val="100000"/>
                  </a:schemeClr>
                </a:gs>
                <a:gs pos="100000">
                  <a:schemeClr val="accent6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 w="6350" cap="flat" cmpd="sng" algn="ctr">
              <a:solidFill>
                <a:schemeClr val="accent6"/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 w="190500" h="38100"/>
            </a:sp3d>
          </c:spPr>
          <c:explosion val="25"/>
          <c:dPt>
            <c:idx val="0"/>
            <c:explosion val="5"/>
            <c:spPr>
              <a:gradFill rotWithShape="1">
                <a:gsLst>
                  <a:gs pos="0">
                    <a:schemeClr val="accent6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6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6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6350" cap="flat" cmpd="sng" algn="ctr">
                <a:solidFill>
                  <a:schemeClr val="accent6"/>
                </a:solidFill>
                <a:prstDash val="solid"/>
                <a:miter lim="800000"/>
              </a:ln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c:spPr>
          </c:dPt>
          <c:dLbls>
            <c:numFmt formatCode="#,##0.00" sourceLinked="0"/>
            <c:spPr>
              <a:scene3d>
                <a:camera prst="orthographicFront"/>
                <a:lightRig rig="threePt" dir="t"/>
              </a:scene3d>
              <a:sp3d>
                <a:bevelT/>
              </a:sp3d>
            </c:spPr>
            <c:txPr>
              <a:bodyPr/>
              <a:lstStyle/>
              <a:p>
                <a:pPr>
                  <a:defRPr>
                    <a:solidFill>
                      <a:srgbClr val="1E523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Impact" pitchFamily="34" charset="0"/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Лист1!$A$2:$A$3</c:f>
              <c:strCache>
                <c:ptCount val="2"/>
                <c:pt idx="0">
                  <c:v>Собственные источники</c:v>
                </c:pt>
                <c:pt idx="1">
                  <c:v>Межбюджетные трансферты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1176737</c:v>
                </c:pt>
                <c:pt idx="1">
                  <c:v>651354</c:v>
                </c:pt>
              </c:numCache>
            </c:numRef>
          </c:val>
        </c:ser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65072745883403793"/>
          <c:y val="0.15950406601702197"/>
          <c:w val="0.34679959641497526"/>
          <c:h val="0.38548400405004463"/>
        </c:manualLayout>
      </c:layout>
      <c:txPr>
        <a:bodyPr/>
        <a:lstStyle/>
        <a:p>
          <a:pPr>
            <a:defRPr>
              <a:solidFill>
                <a:schemeClr val="accent6">
                  <a:lumMod val="75000"/>
                </a:schemeClr>
              </a:solidFill>
              <a:latin typeface="Arial Black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01CE548-75AE-4D6E-8326-6B0BE5E2192B}" type="doc">
      <dgm:prSet loTypeId="urn:microsoft.com/office/officeart/2005/8/layout/orgChart1" loCatId="hierarchy" qsTypeId="urn:microsoft.com/office/officeart/2005/8/quickstyle/simple4" qsCatId="simple" csTypeId="urn:microsoft.com/office/officeart/2005/8/colors/accent6_4" csCatId="accent6" phldr="1"/>
      <dgm:spPr/>
      <dgm:t>
        <a:bodyPr/>
        <a:lstStyle/>
        <a:p>
          <a:endParaRPr lang="ru-RU"/>
        </a:p>
      </dgm:t>
    </dgm:pt>
    <dgm:pt modelId="{43F5D80C-9811-49BE-8897-05362BFDF3CF}">
      <dgm:prSet phldrT="[Текст]"/>
      <dgm:spPr/>
      <dgm:t>
        <a:bodyPr/>
        <a:lstStyle/>
        <a:p>
          <a:r>
            <a:rPr lang="ru-RU" dirty="0" smtClean="0"/>
            <a:t>1 842 784</a:t>
          </a:r>
          <a:endParaRPr lang="ru-RU" dirty="0"/>
        </a:p>
      </dgm:t>
    </dgm:pt>
    <dgm:pt modelId="{8CAE9691-A92C-43A1-B0F0-18B635FC5088}" type="parTrans" cxnId="{C76A492F-BB82-4190-B52F-4D04325C7984}">
      <dgm:prSet/>
      <dgm:spPr/>
      <dgm:t>
        <a:bodyPr/>
        <a:lstStyle/>
        <a:p>
          <a:endParaRPr lang="ru-RU"/>
        </a:p>
      </dgm:t>
    </dgm:pt>
    <dgm:pt modelId="{B5D9BA45-9A6D-4455-A03E-DFB9FA4944E5}" type="sibTrans" cxnId="{C76A492F-BB82-4190-B52F-4D04325C7984}">
      <dgm:prSet/>
      <dgm:spPr/>
      <dgm:t>
        <a:bodyPr/>
        <a:lstStyle/>
        <a:p>
          <a:endParaRPr lang="ru-RU"/>
        </a:p>
      </dgm:t>
    </dgm:pt>
    <dgm:pt modelId="{C1C4D456-5EE1-4580-AA1B-C3E44FC598B2}">
      <dgm:prSet phldrT="[Текст]"/>
      <dgm:spPr/>
      <dgm:t>
        <a:bodyPr/>
        <a:lstStyle/>
        <a:p>
          <a:r>
            <a:rPr lang="ru-RU" dirty="0" smtClean="0"/>
            <a:t>Налоговые и неналоговые доходы</a:t>
          </a:r>
        </a:p>
        <a:p>
          <a:r>
            <a:rPr lang="ru-RU" dirty="0" smtClean="0"/>
            <a:t>894 160</a:t>
          </a:r>
          <a:endParaRPr lang="ru-RU" dirty="0"/>
        </a:p>
      </dgm:t>
    </dgm:pt>
    <dgm:pt modelId="{DE380ED3-81E0-4AF9-B010-B28BD84F3A40}" type="parTrans" cxnId="{309065E4-04F5-4775-9F13-661C13EC64B2}">
      <dgm:prSet/>
      <dgm:spPr/>
      <dgm:t>
        <a:bodyPr/>
        <a:lstStyle/>
        <a:p>
          <a:endParaRPr lang="ru-RU"/>
        </a:p>
      </dgm:t>
    </dgm:pt>
    <dgm:pt modelId="{ACBEB72E-5645-4C11-B847-6D23D2258695}" type="sibTrans" cxnId="{309065E4-04F5-4775-9F13-661C13EC64B2}">
      <dgm:prSet/>
      <dgm:spPr/>
      <dgm:t>
        <a:bodyPr/>
        <a:lstStyle/>
        <a:p>
          <a:endParaRPr lang="ru-RU"/>
        </a:p>
      </dgm:t>
    </dgm:pt>
    <dgm:pt modelId="{08C62177-B194-4583-ADB8-0BC0F97715A2}">
      <dgm:prSet phldrT="[Текст]"/>
      <dgm:spPr/>
      <dgm:t>
        <a:bodyPr/>
        <a:lstStyle/>
        <a:p>
          <a:r>
            <a:rPr lang="ru-RU" dirty="0" smtClean="0"/>
            <a:t>Безвозмездные поступления</a:t>
          </a:r>
        </a:p>
        <a:p>
          <a:r>
            <a:rPr lang="ru-RU" dirty="0" smtClean="0"/>
            <a:t>948 624</a:t>
          </a:r>
          <a:endParaRPr lang="ru-RU" dirty="0"/>
        </a:p>
      </dgm:t>
    </dgm:pt>
    <dgm:pt modelId="{D90122CE-42D7-49D6-ADD6-81F35A18F83F}" type="parTrans" cxnId="{CADE2984-3FAA-4684-BFD6-14BE39E57506}">
      <dgm:prSet/>
      <dgm:spPr/>
      <dgm:t>
        <a:bodyPr/>
        <a:lstStyle/>
        <a:p>
          <a:endParaRPr lang="ru-RU"/>
        </a:p>
      </dgm:t>
    </dgm:pt>
    <dgm:pt modelId="{A15968C0-8E49-449E-B4BB-88D679AA0A5F}" type="sibTrans" cxnId="{CADE2984-3FAA-4684-BFD6-14BE39E57506}">
      <dgm:prSet/>
      <dgm:spPr/>
      <dgm:t>
        <a:bodyPr/>
        <a:lstStyle/>
        <a:p>
          <a:endParaRPr lang="ru-RU"/>
        </a:p>
      </dgm:t>
    </dgm:pt>
    <dgm:pt modelId="{1AD47AE1-50C1-4975-AE14-FE2973A4098F}" type="pres">
      <dgm:prSet presAssocID="{F01CE548-75AE-4D6E-8326-6B0BE5E2192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0FBDD58-4BFB-4A19-BA8C-B1FFFC2C4F11}" type="pres">
      <dgm:prSet presAssocID="{43F5D80C-9811-49BE-8897-05362BFDF3CF}" presName="hierRoot1" presStyleCnt="0">
        <dgm:presLayoutVars>
          <dgm:hierBranch val="init"/>
        </dgm:presLayoutVars>
      </dgm:prSet>
      <dgm:spPr/>
    </dgm:pt>
    <dgm:pt modelId="{B0EFC434-CBFB-4C05-90CE-AC37B99A2FF5}" type="pres">
      <dgm:prSet presAssocID="{43F5D80C-9811-49BE-8897-05362BFDF3CF}" presName="rootComposite1" presStyleCnt="0"/>
      <dgm:spPr/>
    </dgm:pt>
    <dgm:pt modelId="{A149F785-D9CD-46BC-BE9F-FDB9B49C8278}" type="pres">
      <dgm:prSet presAssocID="{43F5D80C-9811-49BE-8897-05362BFDF3CF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F2D16DB-5EDC-4F82-843A-25EAD9FDCF8A}" type="pres">
      <dgm:prSet presAssocID="{43F5D80C-9811-49BE-8897-05362BFDF3CF}" presName="rootConnector1" presStyleLbl="node1" presStyleIdx="0" presStyleCnt="0"/>
      <dgm:spPr/>
      <dgm:t>
        <a:bodyPr/>
        <a:lstStyle/>
        <a:p>
          <a:endParaRPr lang="ru-RU"/>
        </a:p>
      </dgm:t>
    </dgm:pt>
    <dgm:pt modelId="{B88FC3DF-C38E-44DF-8EDC-68AB12ACE2E4}" type="pres">
      <dgm:prSet presAssocID="{43F5D80C-9811-49BE-8897-05362BFDF3CF}" presName="hierChild2" presStyleCnt="0"/>
      <dgm:spPr/>
    </dgm:pt>
    <dgm:pt modelId="{A75CB0FA-ACB4-43CD-8AA9-0A830955655E}" type="pres">
      <dgm:prSet presAssocID="{DE380ED3-81E0-4AF9-B010-B28BD84F3A40}" presName="Name37" presStyleLbl="parChTrans1D2" presStyleIdx="0" presStyleCnt="2"/>
      <dgm:spPr/>
      <dgm:t>
        <a:bodyPr/>
        <a:lstStyle/>
        <a:p>
          <a:endParaRPr lang="ru-RU"/>
        </a:p>
      </dgm:t>
    </dgm:pt>
    <dgm:pt modelId="{DAE9852D-A823-4F07-BC49-8FC80948B425}" type="pres">
      <dgm:prSet presAssocID="{C1C4D456-5EE1-4580-AA1B-C3E44FC598B2}" presName="hierRoot2" presStyleCnt="0">
        <dgm:presLayoutVars>
          <dgm:hierBranch val="init"/>
        </dgm:presLayoutVars>
      </dgm:prSet>
      <dgm:spPr/>
    </dgm:pt>
    <dgm:pt modelId="{C8A89BE5-0B73-43DE-B1B7-0198CD8FA11D}" type="pres">
      <dgm:prSet presAssocID="{C1C4D456-5EE1-4580-AA1B-C3E44FC598B2}" presName="rootComposite" presStyleCnt="0"/>
      <dgm:spPr/>
    </dgm:pt>
    <dgm:pt modelId="{C2844268-BE36-4E96-99B3-3A39354A8B0B}" type="pres">
      <dgm:prSet presAssocID="{C1C4D456-5EE1-4580-AA1B-C3E44FC598B2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4DDAA6C-958D-4335-A622-BDE0AD2E6AA2}" type="pres">
      <dgm:prSet presAssocID="{C1C4D456-5EE1-4580-AA1B-C3E44FC598B2}" presName="rootConnector" presStyleLbl="node2" presStyleIdx="0" presStyleCnt="2"/>
      <dgm:spPr/>
      <dgm:t>
        <a:bodyPr/>
        <a:lstStyle/>
        <a:p>
          <a:endParaRPr lang="ru-RU"/>
        </a:p>
      </dgm:t>
    </dgm:pt>
    <dgm:pt modelId="{1765CC2E-072C-4D3A-AF22-AD601810EA54}" type="pres">
      <dgm:prSet presAssocID="{C1C4D456-5EE1-4580-AA1B-C3E44FC598B2}" presName="hierChild4" presStyleCnt="0"/>
      <dgm:spPr/>
    </dgm:pt>
    <dgm:pt modelId="{612533A0-5AC5-4E90-8ABE-4D75A22E966E}" type="pres">
      <dgm:prSet presAssocID="{C1C4D456-5EE1-4580-AA1B-C3E44FC598B2}" presName="hierChild5" presStyleCnt="0"/>
      <dgm:spPr/>
    </dgm:pt>
    <dgm:pt modelId="{9325AFA8-4969-4DA0-B979-F0FE28E06EAA}" type="pres">
      <dgm:prSet presAssocID="{D90122CE-42D7-49D6-ADD6-81F35A18F83F}" presName="Name37" presStyleLbl="parChTrans1D2" presStyleIdx="1" presStyleCnt="2"/>
      <dgm:spPr/>
      <dgm:t>
        <a:bodyPr/>
        <a:lstStyle/>
        <a:p>
          <a:endParaRPr lang="ru-RU"/>
        </a:p>
      </dgm:t>
    </dgm:pt>
    <dgm:pt modelId="{D3698A52-1BAE-4C08-9F29-E0F797DB8C2C}" type="pres">
      <dgm:prSet presAssocID="{08C62177-B194-4583-ADB8-0BC0F97715A2}" presName="hierRoot2" presStyleCnt="0">
        <dgm:presLayoutVars>
          <dgm:hierBranch val="init"/>
        </dgm:presLayoutVars>
      </dgm:prSet>
      <dgm:spPr/>
    </dgm:pt>
    <dgm:pt modelId="{81DFC5C3-11A8-454A-A22E-352C6DFB3F57}" type="pres">
      <dgm:prSet presAssocID="{08C62177-B194-4583-ADB8-0BC0F97715A2}" presName="rootComposite" presStyleCnt="0"/>
      <dgm:spPr/>
    </dgm:pt>
    <dgm:pt modelId="{23A4A6C1-875B-4A6D-A8DF-378301CD0706}" type="pres">
      <dgm:prSet presAssocID="{08C62177-B194-4583-ADB8-0BC0F97715A2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A860ADB-43A4-4954-AA6F-A5B89676950B}" type="pres">
      <dgm:prSet presAssocID="{08C62177-B194-4583-ADB8-0BC0F97715A2}" presName="rootConnector" presStyleLbl="node2" presStyleIdx="1" presStyleCnt="2"/>
      <dgm:spPr/>
      <dgm:t>
        <a:bodyPr/>
        <a:lstStyle/>
        <a:p>
          <a:endParaRPr lang="ru-RU"/>
        </a:p>
      </dgm:t>
    </dgm:pt>
    <dgm:pt modelId="{B9DBE1D7-441A-4E17-84AB-EC73B0F1DAFD}" type="pres">
      <dgm:prSet presAssocID="{08C62177-B194-4583-ADB8-0BC0F97715A2}" presName="hierChild4" presStyleCnt="0"/>
      <dgm:spPr/>
    </dgm:pt>
    <dgm:pt modelId="{3B53AD80-E5F1-4F9C-81D5-C034072B0D7E}" type="pres">
      <dgm:prSet presAssocID="{08C62177-B194-4583-ADB8-0BC0F97715A2}" presName="hierChild5" presStyleCnt="0"/>
      <dgm:spPr/>
    </dgm:pt>
    <dgm:pt modelId="{B228A243-4204-4A09-BA93-BD9A2C359890}" type="pres">
      <dgm:prSet presAssocID="{43F5D80C-9811-49BE-8897-05362BFDF3CF}" presName="hierChild3" presStyleCnt="0"/>
      <dgm:spPr/>
    </dgm:pt>
  </dgm:ptLst>
  <dgm:cxnLst>
    <dgm:cxn modelId="{2BB2D0B2-5F15-4D51-A5B7-7006DAD9A044}" type="presOf" srcId="{F01CE548-75AE-4D6E-8326-6B0BE5E2192B}" destId="{1AD47AE1-50C1-4975-AE14-FE2973A4098F}" srcOrd="0" destOrd="0" presId="urn:microsoft.com/office/officeart/2005/8/layout/orgChart1"/>
    <dgm:cxn modelId="{DDDC1274-5345-4F7C-B8FD-3A0B3EAEF412}" type="presOf" srcId="{08C62177-B194-4583-ADB8-0BC0F97715A2}" destId="{23A4A6C1-875B-4A6D-A8DF-378301CD0706}" srcOrd="0" destOrd="0" presId="urn:microsoft.com/office/officeart/2005/8/layout/orgChart1"/>
    <dgm:cxn modelId="{C76A492F-BB82-4190-B52F-4D04325C7984}" srcId="{F01CE548-75AE-4D6E-8326-6B0BE5E2192B}" destId="{43F5D80C-9811-49BE-8897-05362BFDF3CF}" srcOrd="0" destOrd="0" parTransId="{8CAE9691-A92C-43A1-B0F0-18B635FC5088}" sibTransId="{B5D9BA45-9A6D-4455-A03E-DFB9FA4944E5}"/>
    <dgm:cxn modelId="{309065E4-04F5-4775-9F13-661C13EC64B2}" srcId="{43F5D80C-9811-49BE-8897-05362BFDF3CF}" destId="{C1C4D456-5EE1-4580-AA1B-C3E44FC598B2}" srcOrd="0" destOrd="0" parTransId="{DE380ED3-81E0-4AF9-B010-B28BD84F3A40}" sibTransId="{ACBEB72E-5645-4C11-B847-6D23D2258695}"/>
    <dgm:cxn modelId="{1635F236-AC95-4668-BF0B-A02F155BF6E5}" type="presOf" srcId="{43F5D80C-9811-49BE-8897-05362BFDF3CF}" destId="{A149F785-D9CD-46BC-BE9F-FDB9B49C8278}" srcOrd="0" destOrd="0" presId="urn:microsoft.com/office/officeart/2005/8/layout/orgChart1"/>
    <dgm:cxn modelId="{EA2F3494-A586-4716-B569-8D3D8C0C2A46}" type="presOf" srcId="{D90122CE-42D7-49D6-ADD6-81F35A18F83F}" destId="{9325AFA8-4969-4DA0-B979-F0FE28E06EAA}" srcOrd="0" destOrd="0" presId="urn:microsoft.com/office/officeart/2005/8/layout/orgChart1"/>
    <dgm:cxn modelId="{CADE2984-3FAA-4684-BFD6-14BE39E57506}" srcId="{43F5D80C-9811-49BE-8897-05362BFDF3CF}" destId="{08C62177-B194-4583-ADB8-0BC0F97715A2}" srcOrd="1" destOrd="0" parTransId="{D90122CE-42D7-49D6-ADD6-81F35A18F83F}" sibTransId="{A15968C0-8E49-449E-B4BB-88D679AA0A5F}"/>
    <dgm:cxn modelId="{046D6209-1C12-46E6-9DC7-F1D31F630E34}" type="presOf" srcId="{08C62177-B194-4583-ADB8-0BC0F97715A2}" destId="{6A860ADB-43A4-4954-AA6F-A5B89676950B}" srcOrd="1" destOrd="0" presId="urn:microsoft.com/office/officeart/2005/8/layout/orgChart1"/>
    <dgm:cxn modelId="{564BC6C8-86B4-4D5D-8153-38CB316A1006}" type="presOf" srcId="{DE380ED3-81E0-4AF9-B010-B28BD84F3A40}" destId="{A75CB0FA-ACB4-43CD-8AA9-0A830955655E}" srcOrd="0" destOrd="0" presId="urn:microsoft.com/office/officeart/2005/8/layout/orgChart1"/>
    <dgm:cxn modelId="{FDE608F8-5AF0-4439-AB6C-1A49A6DAA5AA}" type="presOf" srcId="{C1C4D456-5EE1-4580-AA1B-C3E44FC598B2}" destId="{C2844268-BE36-4E96-99B3-3A39354A8B0B}" srcOrd="0" destOrd="0" presId="urn:microsoft.com/office/officeart/2005/8/layout/orgChart1"/>
    <dgm:cxn modelId="{5A324364-1753-4F34-82AC-127C1E93CD26}" type="presOf" srcId="{43F5D80C-9811-49BE-8897-05362BFDF3CF}" destId="{4F2D16DB-5EDC-4F82-843A-25EAD9FDCF8A}" srcOrd="1" destOrd="0" presId="urn:microsoft.com/office/officeart/2005/8/layout/orgChart1"/>
    <dgm:cxn modelId="{25B65A97-2BC8-4FAF-B2FF-81C32A3950F9}" type="presOf" srcId="{C1C4D456-5EE1-4580-AA1B-C3E44FC598B2}" destId="{34DDAA6C-958D-4335-A622-BDE0AD2E6AA2}" srcOrd="1" destOrd="0" presId="urn:microsoft.com/office/officeart/2005/8/layout/orgChart1"/>
    <dgm:cxn modelId="{DE590BAD-2ACE-4892-B4A0-26C0BDF87BB9}" type="presParOf" srcId="{1AD47AE1-50C1-4975-AE14-FE2973A4098F}" destId="{D0FBDD58-4BFB-4A19-BA8C-B1FFFC2C4F11}" srcOrd="0" destOrd="0" presId="urn:microsoft.com/office/officeart/2005/8/layout/orgChart1"/>
    <dgm:cxn modelId="{3D802DA9-B72F-4D2D-8C11-0918C13D8E19}" type="presParOf" srcId="{D0FBDD58-4BFB-4A19-BA8C-B1FFFC2C4F11}" destId="{B0EFC434-CBFB-4C05-90CE-AC37B99A2FF5}" srcOrd="0" destOrd="0" presId="urn:microsoft.com/office/officeart/2005/8/layout/orgChart1"/>
    <dgm:cxn modelId="{7588151E-D7F4-44C5-8228-0C84C5FFBD6D}" type="presParOf" srcId="{B0EFC434-CBFB-4C05-90CE-AC37B99A2FF5}" destId="{A149F785-D9CD-46BC-BE9F-FDB9B49C8278}" srcOrd="0" destOrd="0" presId="urn:microsoft.com/office/officeart/2005/8/layout/orgChart1"/>
    <dgm:cxn modelId="{B7DAF30B-AB83-4E0B-9A1D-034B484024DC}" type="presParOf" srcId="{B0EFC434-CBFB-4C05-90CE-AC37B99A2FF5}" destId="{4F2D16DB-5EDC-4F82-843A-25EAD9FDCF8A}" srcOrd="1" destOrd="0" presId="urn:microsoft.com/office/officeart/2005/8/layout/orgChart1"/>
    <dgm:cxn modelId="{581FB1C6-9AD8-42F6-BBF2-FE45EF0AA540}" type="presParOf" srcId="{D0FBDD58-4BFB-4A19-BA8C-B1FFFC2C4F11}" destId="{B88FC3DF-C38E-44DF-8EDC-68AB12ACE2E4}" srcOrd="1" destOrd="0" presId="urn:microsoft.com/office/officeart/2005/8/layout/orgChart1"/>
    <dgm:cxn modelId="{5DFF74C9-6BB4-423A-A71D-0930D28782AB}" type="presParOf" srcId="{B88FC3DF-C38E-44DF-8EDC-68AB12ACE2E4}" destId="{A75CB0FA-ACB4-43CD-8AA9-0A830955655E}" srcOrd="0" destOrd="0" presId="urn:microsoft.com/office/officeart/2005/8/layout/orgChart1"/>
    <dgm:cxn modelId="{1C68AF5D-8F51-496C-B570-149E2B667BC9}" type="presParOf" srcId="{B88FC3DF-C38E-44DF-8EDC-68AB12ACE2E4}" destId="{DAE9852D-A823-4F07-BC49-8FC80948B425}" srcOrd="1" destOrd="0" presId="urn:microsoft.com/office/officeart/2005/8/layout/orgChart1"/>
    <dgm:cxn modelId="{E480EF72-AC84-4C48-9BF1-B2C723138043}" type="presParOf" srcId="{DAE9852D-A823-4F07-BC49-8FC80948B425}" destId="{C8A89BE5-0B73-43DE-B1B7-0198CD8FA11D}" srcOrd="0" destOrd="0" presId="urn:microsoft.com/office/officeart/2005/8/layout/orgChart1"/>
    <dgm:cxn modelId="{7BD81494-8060-4145-9180-3BAD1B078F74}" type="presParOf" srcId="{C8A89BE5-0B73-43DE-B1B7-0198CD8FA11D}" destId="{C2844268-BE36-4E96-99B3-3A39354A8B0B}" srcOrd="0" destOrd="0" presId="urn:microsoft.com/office/officeart/2005/8/layout/orgChart1"/>
    <dgm:cxn modelId="{A40ED4D4-82EB-4F77-A386-87E053D168E8}" type="presParOf" srcId="{C8A89BE5-0B73-43DE-B1B7-0198CD8FA11D}" destId="{34DDAA6C-958D-4335-A622-BDE0AD2E6AA2}" srcOrd="1" destOrd="0" presId="urn:microsoft.com/office/officeart/2005/8/layout/orgChart1"/>
    <dgm:cxn modelId="{7D6FAFB7-1E5F-4117-96D3-317283DFEBA3}" type="presParOf" srcId="{DAE9852D-A823-4F07-BC49-8FC80948B425}" destId="{1765CC2E-072C-4D3A-AF22-AD601810EA54}" srcOrd="1" destOrd="0" presId="urn:microsoft.com/office/officeart/2005/8/layout/orgChart1"/>
    <dgm:cxn modelId="{D478CCEA-41EC-49C9-86CC-86EC2077FA06}" type="presParOf" srcId="{DAE9852D-A823-4F07-BC49-8FC80948B425}" destId="{612533A0-5AC5-4E90-8ABE-4D75A22E966E}" srcOrd="2" destOrd="0" presId="urn:microsoft.com/office/officeart/2005/8/layout/orgChart1"/>
    <dgm:cxn modelId="{D7FDAD0D-E66A-4E62-B9DC-D530BAEF8911}" type="presParOf" srcId="{B88FC3DF-C38E-44DF-8EDC-68AB12ACE2E4}" destId="{9325AFA8-4969-4DA0-B979-F0FE28E06EAA}" srcOrd="2" destOrd="0" presId="urn:microsoft.com/office/officeart/2005/8/layout/orgChart1"/>
    <dgm:cxn modelId="{04A76F47-49DB-4F6B-953D-7B9738007E94}" type="presParOf" srcId="{B88FC3DF-C38E-44DF-8EDC-68AB12ACE2E4}" destId="{D3698A52-1BAE-4C08-9F29-E0F797DB8C2C}" srcOrd="3" destOrd="0" presId="urn:microsoft.com/office/officeart/2005/8/layout/orgChart1"/>
    <dgm:cxn modelId="{BB161817-AE60-4E27-A0C2-9785CE024BF7}" type="presParOf" srcId="{D3698A52-1BAE-4C08-9F29-E0F797DB8C2C}" destId="{81DFC5C3-11A8-454A-A22E-352C6DFB3F57}" srcOrd="0" destOrd="0" presId="urn:microsoft.com/office/officeart/2005/8/layout/orgChart1"/>
    <dgm:cxn modelId="{BC82FD7C-8624-441D-A118-84049158F3E6}" type="presParOf" srcId="{81DFC5C3-11A8-454A-A22E-352C6DFB3F57}" destId="{23A4A6C1-875B-4A6D-A8DF-378301CD0706}" srcOrd="0" destOrd="0" presId="urn:microsoft.com/office/officeart/2005/8/layout/orgChart1"/>
    <dgm:cxn modelId="{E37187CF-B3FE-492B-9F26-335CE6DC867C}" type="presParOf" srcId="{81DFC5C3-11A8-454A-A22E-352C6DFB3F57}" destId="{6A860ADB-43A4-4954-AA6F-A5B89676950B}" srcOrd="1" destOrd="0" presId="urn:microsoft.com/office/officeart/2005/8/layout/orgChart1"/>
    <dgm:cxn modelId="{41970C81-3117-4C77-8F1F-4B1BE606A61B}" type="presParOf" srcId="{D3698A52-1BAE-4C08-9F29-E0F797DB8C2C}" destId="{B9DBE1D7-441A-4E17-84AB-EC73B0F1DAFD}" srcOrd="1" destOrd="0" presId="urn:microsoft.com/office/officeart/2005/8/layout/orgChart1"/>
    <dgm:cxn modelId="{5B09AA28-44BC-48DF-8BAE-59F702CE7084}" type="presParOf" srcId="{D3698A52-1BAE-4C08-9F29-E0F797DB8C2C}" destId="{3B53AD80-E5F1-4F9C-81D5-C034072B0D7E}" srcOrd="2" destOrd="0" presId="urn:microsoft.com/office/officeart/2005/8/layout/orgChart1"/>
    <dgm:cxn modelId="{EE61D627-FEF8-41D5-BCBF-844B07CF87DD}" type="presParOf" srcId="{D0FBDD58-4BFB-4A19-BA8C-B1FFFC2C4F11}" destId="{B228A243-4204-4A09-BA93-BD9A2C359890}" srcOrd="2" destOrd="0" presId="urn:microsoft.com/office/officeart/2005/8/layout/orgChar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762000" y="1096963"/>
            <a:ext cx="9753600" cy="54864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762000" y="1096963"/>
            <a:ext cx="9753600" cy="54864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762000" y="1096963"/>
            <a:ext cx="9753600" cy="54864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2518648"/>
            <a:ext cx="7556421" cy="21263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Исполнение бюджета городского округа Кинель за 2025 год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280190" y="4985147"/>
            <a:ext cx="75564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endParaRPr lang="en-US" sz="175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755105" y="7764651"/>
            <a:ext cx="1875295" cy="46494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кинель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956" y="1596325"/>
            <a:ext cx="4850969" cy="485096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812846" y="514945"/>
            <a:ext cx="6310789" cy="4983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900"/>
              </a:lnSpc>
              <a:buNone/>
            </a:pPr>
            <a:r>
              <a:rPr lang="en-US" sz="3100" b="1" dirty="0">
                <a:solidFill>
                  <a:srgbClr val="3B4540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Социальная политика и спорт</a:t>
            </a:r>
            <a:endParaRPr lang="en-US" sz="3100" dirty="0"/>
          </a:p>
        </p:txBody>
      </p:sp>
      <p:sp>
        <p:nvSpPr>
          <p:cNvPr id="3" name="Shape 1"/>
          <p:cNvSpPr/>
          <p:nvPr/>
        </p:nvSpPr>
        <p:spPr>
          <a:xfrm>
            <a:off x="1812846" y="1307544"/>
            <a:ext cx="3598664" cy="1377553"/>
          </a:xfrm>
          <a:prstGeom prst="roundRect">
            <a:avLst>
              <a:gd name="adj" fmla="val 7965"/>
            </a:avLst>
          </a:prstGeom>
          <a:solidFill>
            <a:srgbClr val="FAFFFA"/>
          </a:solidFill>
          <a:ln w="22860">
            <a:solidFill>
              <a:srgbClr val="CED9CE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1789986" y="1307544"/>
            <a:ext cx="91440" cy="1377553"/>
          </a:xfrm>
          <a:prstGeom prst="roundRect">
            <a:avLst>
              <a:gd name="adj" fmla="val 156977"/>
            </a:avLst>
          </a:prstGeom>
          <a:solidFill>
            <a:srgbClr val="438951"/>
          </a:solidFill>
          <a:ln/>
        </p:spPr>
      </p:sp>
      <p:sp>
        <p:nvSpPr>
          <p:cNvPr id="5" name="Text 3"/>
          <p:cNvSpPr/>
          <p:nvPr/>
        </p:nvSpPr>
        <p:spPr>
          <a:xfrm>
            <a:off x="2063710" y="1489829"/>
            <a:ext cx="2362557" cy="2490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550" b="1" dirty="0">
                <a:solidFill>
                  <a:srgbClr val="405449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Жильё детям-сиротам</a:t>
            </a:r>
            <a:endParaRPr lang="en-US" sz="1550" dirty="0"/>
          </a:p>
        </p:txBody>
      </p:sp>
      <p:sp>
        <p:nvSpPr>
          <p:cNvPr id="6" name="Text 4"/>
          <p:cNvSpPr/>
          <p:nvPr/>
        </p:nvSpPr>
        <p:spPr>
          <a:xfrm>
            <a:off x="2063710" y="1850946"/>
            <a:ext cx="3165515" cy="651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25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Предоставлено </a:t>
            </a:r>
            <a:r>
              <a:rPr lang="en-US" sz="1250" b="1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40 жилых помещений</a:t>
            </a:r>
            <a:r>
              <a:rPr lang="en-US" sz="125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 за счёт субвенции — 102 697 тыс. руб.</a:t>
            </a:r>
            <a:endParaRPr lang="en-US" sz="1250" dirty="0"/>
          </a:p>
        </p:txBody>
      </p:sp>
      <p:sp>
        <p:nvSpPr>
          <p:cNvPr id="7" name="Shape 5"/>
          <p:cNvSpPr/>
          <p:nvPr/>
        </p:nvSpPr>
        <p:spPr>
          <a:xfrm>
            <a:off x="1812846" y="2797135"/>
            <a:ext cx="3598664" cy="1377553"/>
          </a:xfrm>
          <a:prstGeom prst="roundRect">
            <a:avLst>
              <a:gd name="adj" fmla="val 7965"/>
            </a:avLst>
          </a:prstGeom>
          <a:solidFill>
            <a:srgbClr val="FAFFFA"/>
          </a:solidFill>
          <a:ln w="22860">
            <a:solidFill>
              <a:srgbClr val="CED9CE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1789986" y="2797135"/>
            <a:ext cx="91440" cy="1377553"/>
          </a:xfrm>
          <a:prstGeom prst="roundRect">
            <a:avLst>
              <a:gd name="adj" fmla="val 156977"/>
            </a:avLst>
          </a:prstGeom>
          <a:solidFill>
            <a:srgbClr val="438951"/>
          </a:solidFill>
          <a:ln/>
        </p:spPr>
      </p:sp>
      <p:sp>
        <p:nvSpPr>
          <p:cNvPr id="9" name="Text 7"/>
          <p:cNvSpPr/>
          <p:nvPr/>
        </p:nvSpPr>
        <p:spPr>
          <a:xfrm>
            <a:off x="2063710" y="2979420"/>
            <a:ext cx="1993583" cy="2490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550" b="1" dirty="0">
                <a:solidFill>
                  <a:srgbClr val="405449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Молодые семьи</a:t>
            </a:r>
            <a:endParaRPr lang="en-US" sz="1550" dirty="0"/>
          </a:p>
        </p:txBody>
      </p:sp>
      <p:sp>
        <p:nvSpPr>
          <p:cNvPr id="10" name="Text 8"/>
          <p:cNvSpPr/>
          <p:nvPr/>
        </p:nvSpPr>
        <p:spPr>
          <a:xfrm>
            <a:off x="2063710" y="3340537"/>
            <a:ext cx="3165515" cy="651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25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Жильё получили </a:t>
            </a:r>
            <a:r>
              <a:rPr lang="en-US" sz="1250" b="1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15 семей</a:t>
            </a:r>
            <a:r>
              <a:rPr lang="en-US" sz="125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 (18 830 тыс. руб.) и ещё 7 семей по иным МБТ (7 611 тыс. руб.).</a:t>
            </a:r>
            <a:endParaRPr lang="en-US" sz="1250" dirty="0"/>
          </a:p>
        </p:txBody>
      </p:sp>
      <p:sp>
        <p:nvSpPr>
          <p:cNvPr id="11" name="Shape 9"/>
          <p:cNvSpPr/>
          <p:nvPr/>
        </p:nvSpPr>
        <p:spPr>
          <a:xfrm>
            <a:off x="1812846" y="4286726"/>
            <a:ext cx="3598664" cy="1594842"/>
          </a:xfrm>
          <a:prstGeom prst="roundRect">
            <a:avLst>
              <a:gd name="adj" fmla="val 6880"/>
            </a:avLst>
          </a:prstGeom>
          <a:solidFill>
            <a:srgbClr val="FAFFFA"/>
          </a:solidFill>
          <a:ln w="22860">
            <a:solidFill>
              <a:srgbClr val="CED9CE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1789986" y="4286726"/>
            <a:ext cx="91440" cy="1594842"/>
          </a:xfrm>
          <a:prstGeom prst="roundRect">
            <a:avLst>
              <a:gd name="adj" fmla="val 156977"/>
            </a:avLst>
          </a:prstGeom>
          <a:solidFill>
            <a:srgbClr val="438951"/>
          </a:solidFill>
          <a:ln/>
        </p:spPr>
      </p:sp>
      <p:sp>
        <p:nvSpPr>
          <p:cNvPr id="13" name="Text 11"/>
          <p:cNvSpPr/>
          <p:nvPr/>
        </p:nvSpPr>
        <p:spPr>
          <a:xfrm>
            <a:off x="2063710" y="4469011"/>
            <a:ext cx="1993583" cy="2490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550" b="1" dirty="0">
                <a:solidFill>
                  <a:srgbClr val="405449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Соцвыплаты</a:t>
            </a:r>
            <a:endParaRPr lang="en-US" sz="1550" dirty="0"/>
          </a:p>
        </p:txBody>
      </p:sp>
      <p:sp>
        <p:nvSpPr>
          <p:cNvPr id="14" name="Text 12"/>
          <p:cNvSpPr/>
          <p:nvPr/>
        </p:nvSpPr>
        <p:spPr>
          <a:xfrm>
            <a:off x="2063710" y="4830128"/>
            <a:ext cx="3165515" cy="8691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25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Муниципальные доплаты к пенсиям, выплаты погорельцам, семьям СВО, почётным гражданам, стипендии </a:t>
            </a:r>
            <a:r>
              <a:rPr lang="en-US" sz="1250" dirty="0" err="1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целевикам</a:t>
            </a:r>
            <a:r>
              <a:rPr lang="en-US" sz="1250" dirty="0" smtClean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.</a:t>
            </a:r>
            <a:r>
              <a:rPr lang="ru-RU" sz="1250" dirty="0" smtClean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 -10 314 тыс. руб.</a:t>
            </a:r>
            <a:endParaRPr lang="en-US" sz="1250" dirty="0"/>
          </a:p>
        </p:txBody>
      </p:sp>
      <p:sp>
        <p:nvSpPr>
          <p:cNvPr id="15" name="Shape 13"/>
          <p:cNvSpPr/>
          <p:nvPr/>
        </p:nvSpPr>
        <p:spPr>
          <a:xfrm>
            <a:off x="1812846" y="5993606"/>
            <a:ext cx="3598664" cy="1594842"/>
          </a:xfrm>
          <a:prstGeom prst="roundRect">
            <a:avLst>
              <a:gd name="adj" fmla="val 6880"/>
            </a:avLst>
          </a:prstGeom>
          <a:solidFill>
            <a:srgbClr val="FAFFFA"/>
          </a:solidFill>
          <a:ln w="22860">
            <a:solidFill>
              <a:srgbClr val="CED9CE"/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1789986" y="5993606"/>
            <a:ext cx="91440" cy="1594842"/>
          </a:xfrm>
          <a:prstGeom prst="roundRect">
            <a:avLst>
              <a:gd name="adj" fmla="val 156977"/>
            </a:avLst>
          </a:prstGeom>
          <a:solidFill>
            <a:srgbClr val="438951"/>
          </a:solidFill>
          <a:ln/>
        </p:spPr>
      </p:sp>
      <p:sp>
        <p:nvSpPr>
          <p:cNvPr id="17" name="Text 15"/>
          <p:cNvSpPr/>
          <p:nvPr/>
        </p:nvSpPr>
        <p:spPr>
          <a:xfrm>
            <a:off x="2063710" y="6175891"/>
            <a:ext cx="1993583" cy="2490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550" b="1" dirty="0">
                <a:solidFill>
                  <a:srgbClr val="405449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Спорт</a:t>
            </a:r>
            <a:endParaRPr lang="en-US" sz="1550" dirty="0"/>
          </a:p>
        </p:txBody>
      </p:sp>
      <p:sp>
        <p:nvSpPr>
          <p:cNvPr id="18" name="Text 16"/>
          <p:cNvSpPr/>
          <p:nvPr/>
        </p:nvSpPr>
        <p:spPr>
          <a:xfrm>
            <a:off x="2063710" y="6537008"/>
            <a:ext cx="3165515" cy="8691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25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МБУ «Спортивный центр «Кинель» — 27 778 тыс. руб. Площадки ГТО на ул. Ульяновская, Маяковского, Гагарина — 2 926 тыс. руб.</a:t>
            </a:r>
            <a:endParaRPr lang="en-US" sz="1250" dirty="0"/>
          </a:p>
        </p:txBody>
      </p:sp>
      <p:pic>
        <p:nvPicPr>
          <p:cNvPr id="19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8226" y="2489835"/>
            <a:ext cx="7016710" cy="3916204"/>
          </a:xfrm>
          <a:prstGeom prst="rect">
            <a:avLst/>
          </a:prstGeom>
        </p:spPr>
      </p:pic>
      <p:sp>
        <p:nvSpPr>
          <p:cNvPr id="20" name="Скругленный прямоугольник 19"/>
          <p:cNvSpPr/>
          <p:nvPr/>
        </p:nvSpPr>
        <p:spPr>
          <a:xfrm>
            <a:off x="12824936" y="7588448"/>
            <a:ext cx="1805464" cy="64115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451372"/>
            <a:ext cx="12809696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r>
              <a:rPr lang="en-US" sz="4450" b="1" dirty="0" err="1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Муниципальный</a:t>
            </a:r>
            <a:r>
              <a:rPr lang="en-US" sz="445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 </a:t>
            </a:r>
            <a:r>
              <a:rPr lang="en-US" sz="4450" b="1" dirty="0" err="1" smtClean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долг</a:t>
            </a: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630436" y="2500313"/>
            <a:ext cx="6571417" cy="4277916"/>
          </a:xfrm>
          <a:prstGeom prst="roundRect">
            <a:avLst>
              <a:gd name="adj" fmla="val 7635"/>
            </a:avLst>
          </a:prstGeom>
          <a:solidFill>
            <a:srgbClr val="006747">
              <a:alpha val="95000"/>
            </a:srgbClr>
          </a:solidFill>
          <a:ln/>
        </p:spPr>
      </p:sp>
      <p:sp>
        <p:nvSpPr>
          <p:cNvPr id="4" name="Text 2"/>
          <p:cNvSpPr/>
          <p:nvPr/>
        </p:nvSpPr>
        <p:spPr>
          <a:xfrm>
            <a:off x="857250" y="2727127"/>
            <a:ext cx="5433060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FFFFFF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Муниципальный долг на 01.01.2026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857250" y="3308271"/>
            <a:ext cx="6117788" cy="9782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7700"/>
              </a:lnSpc>
              <a:buNone/>
            </a:pPr>
            <a:r>
              <a:rPr lang="en-US" sz="6150" b="1" dirty="0">
                <a:solidFill>
                  <a:srgbClr val="FFFFFF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61 102</a:t>
            </a:r>
            <a:endParaRPr lang="en-US" sz="6150" dirty="0"/>
          </a:p>
        </p:txBody>
      </p:sp>
      <p:sp>
        <p:nvSpPr>
          <p:cNvPr id="6" name="Text 4"/>
          <p:cNvSpPr/>
          <p:nvPr/>
        </p:nvSpPr>
        <p:spPr>
          <a:xfrm>
            <a:off x="857250" y="4513302"/>
            <a:ext cx="6117788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FFFFFF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тыс. рублей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7599521" y="2727127"/>
            <a:ext cx="5266134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Операции с кредитами в 2025 году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7599521" y="3308271"/>
            <a:ext cx="6244709" cy="19731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b="1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Привлечение казначейского кредита (пополнение остатка) — 47 000 тыс. руб.</a:t>
            </a:r>
            <a:endParaRPr lang="en-US" sz="1750" b="1" dirty="0"/>
          </a:p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b="1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Привлечение бюджетного кредита (погашение долга) — 21 060 тыс. руб.</a:t>
            </a:r>
            <a:endParaRPr lang="en-US" sz="1750" b="1" dirty="0"/>
          </a:p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b="1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Погашение бюджетного кредита — 34 760 тыс. руб</a:t>
            </a:r>
            <a:r>
              <a:rPr lang="en-US" sz="17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.</a:t>
            </a:r>
            <a:endParaRPr lang="en-US" sz="1750" dirty="0"/>
          </a:p>
        </p:txBody>
      </p:sp>
      <p:sp>
        <p:nvSpPr>
          <p:cNvPr id="9" name="Text 7"/>
          <p:cNvSpPr/>
          <p:nvPr/>
        </p:nvSpPr>
        <p:spPr>
          <a:xfrm>
            <a:off x="7599521" y="5485448"/>
            <a:ext cx="6244709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endParaRPr lang="en-US" sz="175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2865655" y="7718156"/>
            <a:ext cx="1764745" cy="5114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68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94611" y="548759"/>
            <a:ext cx="7754779" cy="12401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850"/>
              </a:lnSpc>
              <a:buNone/>
            </a:pPr>
            <a:r>
              <a:rPr lang="en-US" sz="390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Итоги исполнения бюджета 2025 года</a:t>
            </a:r>
            <a:endParaRPr lang="en-US" sz="3900" dirty="0"/>
          </a:p>
        </p:txBody>
      </p:sp>
      <p:sp>
        <p:nvSpPr>
          <p:cNvPr id="4" name="Shape 1"/>
          <p:cNvSpPr/>
          <p:nvPr/>
        </p:nvSpPr>
        <p:spPr>
          <a:xfrm>
            <a:off x="694611" y="2049304"/>
            <a:ext cx="7754779" cy="1154430"/>
          </a:xfrm>
          <a:prstGeom prst="roundRect">
            <a:avLst>
              <a:gd name="adj" fmla="val 15473"/>
            </a:avLst>
          </a:prstGeom>
          <a:solidFill>
            <a:srgbClr val="E5F9F2">
              <a:alpha val="95000"/>
            </a:srgbClr>
          </a:solidFill>
          <a:ln w="22860">
            <a:solidFill>
              <a:srgbClr val="B7D5CA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915829" y="2270522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Доходы</a:t>
            </a:r>
            <a:endParaRPr lang="en-US" sz="1950" dirty="0"/>
          </a:p>
        </p:txBody>
      </p:sp>
      <p:sp>
        <p:nvSpPr>
          <p:cNvPr id="6" name="Text 3"/>
          <p:cNvSpPr/>
          <p:nvPr/>
        </p:nvSpPr>
        <p:spPr>
          <a:xfrm>
            <a:off x="915829" y="2684859"/>
            <a:ext cx="7312343" cy="297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550" b="1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1 842 784 тыс. руб.</a:t>
            </a:r>
            <a:r>
              <a:rPr lang="en-US" sz="15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— 97% плана, рост +18,7% к 2024 г.</a:t>
            </a:r>
            <a:endParaRPr lang="en-US" sz="1550" dirty="0"/>
          </a:p>
        </p:txBody>
      </p:sp>
      <p:sp>
        <p:nvSpPr>
          <p:cNvPr id="7" name="Shape 4"/>
          <p:cNvSpPr/>
          <p:nvPr/>
        </p:nvSpPr>
        <p:spPr>
          <a:xfrm>
            <a:off x="694611" y="3377327"/>
            <a:ext cx="7754779" cy="1154430"/>
          </a:xfrm>
          <a:prstGeom prst="roundRect">
            <a:avLst>
              <a:gd name="adj" fmla="val 15473"/>
            </a:avLst>
          </a:prstGeom>
          <a:solidFill>
            <a:srgbClr val="E5F9F2">
              <a:alpha val="95000"/>
            </a:srgbClr>
          </a:solidFill>
          <a:ln w="22860">
            <a:solidFill>
              <a:srgbClr val="B7D5CA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915829" y="3598545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Расходы</a:t>
            </a:r>
            <a:endParaRPr lang="en-US" sz="1950" dirty="0"/>
          </a:p>
        </p:txBody>
      </p:sp>
      <p:sp>
        <p:nvSpPr>
          <p:cNvPr id="9" name="Text 6"/>
          <p:cNvSpPr/>
          <p:nvPr/>
        </p:nvSpPr>
        <p:spPr>
          <a:xfrm>
            <a:off x="915829" y="4012883"/>
            <a:ext cx="7312343" cy="297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550" b="1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1 828 091 тыс. руб.</a:t>
            </a:r>
            <a:r>
              <a:rPr lang="en-US" sz="15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— 93% плана, рост +18% к 2024 г.</a:t>
            </a:r>
            <a:endParaRPr lang="en-US" sz="1550" dirty="0"/>
          </a:p>
        </p:txBody>
      </p:sp>
      <p:sp>
        <p:nvSpPr>
          <p:cNvPr id="10" name="Shape 7"/>
          <p:cNvSpPr/>
          <p:nvPr/>
        </p:nvSpPr>
        <p:spPr>
          <a:xfrm>
            <a:off x="694611" y="4705350"/>
            <a:ext cx="7754779" cy="1154430"/>
          </a:xfrm>
          <a:prstGeom prst="roundRect">
            <a:avLst>
              <a:gd name="adj" fmla="val 15473"/>
            </a:avLst>
          </a:prstGeom>
          <a:solidFill>
            <a:srgbClr val="E5F9F2">
              <a:alpha val="95000"/>
            </a:srgbClr>
          </a:solidFill>
          <a:ln w="22860">
            <a:solidFill>
              <a:srgbClr val="B7D5CA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915829" y="4926568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Профицит</a:t>
            </a:r>
            <a:endParaRPr lang="en-US" sz="1950" dirty="0"/>
          </a:p>
        </p:txBody>
      </p:sp>
      <p:sp>
        <p:nvSpPr>
          <p:cNvPr id="12" name="Text 9"/>
          <p:cNvSpPr/>
          <p:nvPr/>
        </p:nvSpPr>
        <p:spPr>
          <a:xfrm>
            <a:off x="915829" y="5340906"/>
            <a:ext cx="7312343" cy="297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550" b="1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14 693 тыс. руб.</a:t>
            </a:r>
            <a:r>
              <a:rPr lang="en-US" sz="15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— бюджет исполнен с положительным сальдо</a:t>
            </a:r>
            <a:endParaRPr lang="en-US" sz="1550" dirty="0"/>
          </a:p>
        </p:txBody>
      </p:sp>
      <p:sp>
        <p:nvSpPr>
          <p:cNvPr id="13" name="Shape 10"/>
          <p:cNvSpPr/>
          <p:nvPr/>
        </p:nvSpPr>
        <p:spPr>
          <a:xfrm>
            <a:off x="694611" y="6033373"/>
            <a:ext cx="7754779" cy="1154430"/>
          </a:xfrm>
          <a:prstGeom prst="roundRect">
            <a:avLst>
              <a:gd name="adj" fmla="val 15473"/>
            </a:avLst>
          </a:prstGeom>
          <a:solidFill>
            <a:srgbClr val="E5F9F2">
              <a:alpha val="95000"/>
            </a:srgbClr>
          </a:solidFill>
          <a:ln w="22860">
            <a:solidFill>
              <a:srgbClr val="B7D5CA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915829" y="6254591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Долг</a:t>
            </a:r>
            <a:endParaRPr lang="en-US" sz="1950" dirty="0"/>
          </a:p>
        </p:txBody>
      </p:sp>
      <p:sp>
        <p:nvSpPr>
          <p:cNvPr id="15" name="Text 12"/>
          <p:cNvSpPr/>
          <p:nvPr/>
        </p:nvSpPr>
        <p:spPr>
          <a:xfrm>
            <a:off x="915829" y="6668929"/>
            <a:ext cx="7312343" cy="297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550" b="1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61 102 тыс. руб.</a:t>
            </a:r>
            <a:r>
              <a:rPr lang="en-US" sz="15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— объём муниципального долга на 01.01.2026</a:t>
            </a:r>
            <a:endParaRPr lang="en-US" sz="1550" dirty="0"/>
          </a:p>
        </p:txBody>
      </p:sp>
      <p:sp>
        <p:nvSpPr>
          <p:cNvPr id="16" name="Text 13"/>
          <p:cNvSpPr/>
          <p:nvPr/>
        </p:nvSpPr>
        <p:spPr>
          <a:xfrm>
            <a:off x="694611" y="7383066"/>
            <a:ext cx="7754779" cy="297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endParaRPr lang="en-US" sz="1550" dirty="0"/>
          </a:p>
        </p:txBody>
      </p:sp>
      <p:pic>
        <p:nvPicPr>
          <p:cNvPr id="17" name="Рисунок 16" descr="кинель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20034" y="4705350"/>
            <a:ext cx="3510366" cy="351036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7221" y="605748"/>
            <a:ext cx="92079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1E52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Исполнение доходной части бюджета </a:t>
            </a:r>
          </a:p>
          <a:p>
            <a:pPr algn="ctr"/>
            <a:r>
              <a:rPr lang="ru-RU" sz="2400" dirty="0" smtClean="0">
                <a:solidFill>
                  <a:srgbClr val="1E52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городского округа </a:t>
            </a:r>
            <a:r>
              <a:rPr lang="ru-RU" sz="2400" dirty="0" err="1" smtClean="0">
                <a:solidFill>
                  <a:srgbClr val="1E52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Кинель</a:t>
            </a:r>
            <a:r>
              <a:rPr lang="ru-RU" sz="2400" dirty="0" smtClean="0">
                <a:solidFill>
                  <a:srgbClr val="1E52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за 2025 год (тыс.рублей)</a:t>
            </a:r>
            <a:endParaRPr lang="ru-RU" sz="2400" dirty="0">
              <a:solidFill>
                <a:srgbClr val="1E52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2438400" y="2355742"/>
          <a:ext cx="9753600" cy="50102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12724108" y="7749153"/>
            <a:ext cx="1906292" cy="480447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083475" y="452139"/>
            <a:ext cx="10460117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Налоговые и неналоговые доходы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15309"/>
            <a:ext cx="7377194" cy="4126074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1856661" y="6090834"/>
            <a:ext cx="226814" cy="226814"/>
          </a:xfrm>
          <a:prstGeom prst="roundRect">
            <a:avLst>
              <a:gd name="adj" fmla="val 8063"/>
            </a:avLst>
          </a:prstGeom>
          <a:solidFill>
            <a:srgbClr val="004D35"/>
          </a:solidFill>
          <a:ln/>
        </p:spPr>
      </p:sp>
      <p:sp>
        <p:nvSpPr>
          <p:cNvPr id="5" name="Text 2"/>
          <p:cNvSpPr/>
          <p:nvPr/>
        </p:nvSpPr>
        <p:spPr>
          <a:xfrm>
            <a:off x="2144435" y="6090834"/>
            <a:ext cx="1695450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7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2025 (тыс. руб.)</a:t>
            </a:r>
            <a:endParaRPr lang="en-US" sz="1750" dirty="0"/>
          </a:p>
        </p:txBody>
      </p:sp>
      <p:sp>
        <p:nvSpPr>
          <p:cNvPr id="6" name="Shape 3"/>
          <p:cNvSpPr/>
          <p:nvPr/>
        </p:nvSpPr>
        <p:spPr>
          <a:xfrm>
            <a:off x="3992285" y="6090834"/>
            <a:ext cx="226814" cy="226814"/>
          </a:xfrm>
          <a:prstGeom prst="roundRect">
            <a:avLst>
              <a:gd name="adj" fmla="val 8063"/>
            </a:avLst>
          </a:prstGeom>
          <a:solidFill>
            <a:srgbClr val="00704D"/>
          </a:solidFill>
          <a:ln/>
        </p:spPr>
      </p:sp>
      <p:sp>
        <p:nvSpPr>
          <p:cNvPr id="7" name="Text 4"/>
          <p:cNvSpPr/>
          <p:nvPr/>
        </p:nvSpPr>
        <p:spPr>
          <a:xfrm>
            <a:off x="4280059" y="6090834"/>
            <a:ext cx="1687354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7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2024 (тыс. руб.)</a:t>
            </a:r>
            <a:endParaRPr lang="en-US" sz="1750" dirty="0"/>
          </a:p>
        </p:txBody>
      </p:sp>
      <p:sp>
        <p:nvSpPr>
          <p:cNvPr id="8" name="Text 5"/>
          <p:cNvSpPr/>
          <p:nvPr/>
        </p:nvSpPr>
        <p:spPr>
          <a:xfrm>
            <a:off x="8866138" y="1930846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3600" dirty="0" smtClean="0">
                <a:solidFill>
                  <a:srgbClr val="1E5232"/>
                </a:solidFill>
                <a:latin typeface="Impact" pitchFamily="34" charset="0"/>
                <a:ea typeface="Geist" pitchFamily="34" charset="-122"/>
                <a:cs typeface="Estrangelo Edessa" pitchFamily="66" charset="0"/>
              </a:rPr>
              <a:t>894 </a:t>
            </a:r>
            <a:r>
              <a:rPr lang="en-US" sz="3600" dirty="0">
                <a:solidFill>
                  <a:srgbClr val="1E5232"/>
                </a:solidFill>
                <a:latin typeface="Impact" pitchFamily="34" charset="0"/>
                <a:ea typeface="Geist" pitchFamily="34" charset="-122"/>
                <a:cs typeface="Mongolian Baiti" pitchFamily="66" charset="0"/>
              </a:rPr>
              <a:t>160</a:t>
            </a:r>
            <a:r>
              <a:rPr lang="en-US" sz="3600" dirty="0">
                <a:solidFill>
                  <a:srgbClr val="1E5232"/>
                </a:solidFill>
                <a:latin typeface="Impact" pitchFamily="34" charset="0"/>
                <a:ea typeface="Geist" pitchFamily="34" charset="-122"/>
                <a:cs typeface="Estrangelo Edessa" pitchFamily="66" charset="0"/>
              </a:rPr>
              <a:t> тыс. руб</a:t>
            </a:r>
            <a:r>
              <a:rPr lang="en-US" sz="1750" dirty="0">
                <a:solidFill>
                  <a:srgbClr val="4B4A4A"/>
                </a:solidFill>
                <a:latin typeface="Impact" pitchFamily="34" charset="0"/>
                <a:ea typeface="Geist" pitchFamily="34" charset="-122"/>
                <a:cs typeface="Estrangelo Edessa" pitchFamily="66" charset="0"/>
              </a:rPr>
              <a:t>.</a:t>
            </a:r>
            <a:endParaRPr lang="en-US" sz="1750" dirty="0">
              <a:latin typeface="Impact" pitchFamily="34" charset="0"/>
              <a:cs typeface="Estrangelo Edessa" pitchFamily="66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10451209" y="2626519"/>
            <a:ext cx="1404994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800" b="1" dirty="0" smtClean="0">
                <a:solidFill>
                  <a:srgbClr val="4B4A4A"/>
                </a:solidFill>
                <a:latin typeface="Times New Roman" pitchFamily="18" charset="0"/>
                <a:ea typeface="Geist" pitchFamily="34" charset="-122"/>
                <a:cs typeface="Times New Roman" pitchFamily="18" charset="0"/>
              </a:rPr>
              <a:t>100,7% </a:t>
            </a:r>
            <a:endParaRPr lang="ru-RU" sz="2800" b="1" dirty="0" smtClean="0">
              <a:solidFill>
                <a:srgbClr val="4B4A4A"/>
              </a:solidFill>
              <a:latin typeface="Times New Roman" pitchFamily="18" charset="0"/>
              <a:ea typeface="Geist" pitchFamily="34" charset="-122"/>
              <a:cs typeface="Times New Roman" pitchFamily="18" charset="0"/>
            </a:endParaRPr>
          </a:p>
          <a:p>
            <a:pPr marL="0" indent="0" algn="l">
              <a:lnSpc>
                <a:spcPts val="2850"/>
              </a:lnSpc>
              <a:buNone/>
            </a:pP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8"/>
          <p:cNvSpPr/>
          <p:nvPr/>
        </p:nvSpPr>
        <p:spPr>
          <a:xfrm>
            <a:off x="7847494" y="3352324"/>
            <a:ext cx="6244709" cy="322040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  <a:latin typeface="Impact" pitchFamily="34" charset="0"/>
                <a:ea typeface="Geist" pitchFamily="34" charset="-122"/>
                <a:cs typeface="Geist" pitchFamily="34" charset="-120"/>
              </a:rPr>
              <a:t>НДФЛ</a:t>
            </a:r>
            <a:r>
              <a:rPr lang="ru-RU" sz="1750" dirty="0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ru-RU" sz="2400" b="1" dirty="0" smtClean="0">
                <a:solidFill>
                  <a:srgbClr val="4B4A4A"/>
                </a:solidFill>
                <a:latin typeface="Calibri" pitchFamily="34" charset="0"/>
                <a:ea typeface="Geist" pitchFamily="34" charset="-122"/>
                <a:cs typeface="Estrangelo Edessa" pitchFamily="66" charset="0"/>
              </a:rPr>
              <a:t>499964 тыс. руб.</a:t>
            </a:r>
          </a:p>
          <a:p>
            <a:pPr marL="342900" indent="-342900" algn="l">
              <a:lnSpc>
                <a:spcPts val="2850"/>
              </a:lnSpc>
              <a:buSzPct val="100000"/>
              <a:buChar char="•"/>
            </a:pPr>
            <a:endParaRPr lang="en-US" sz="2400" b="1" dirty="0">
              <a:latin typeface="Estrangelo Edessa" pitchFamily="66" charset="0"/>
              <a:cs typeface="Estrangelo Edessa" pitchFamily="66" charset="0"/>
            </a:endParaRPr>
          </a:p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  <a:latin typeface="Impact" pitchFamily="34" charset="0"/>
                <a:ea typeface="Geist" pitchFamily="34" charset="-122"/>
                <a:cs typeface="Geist" pitchFamily="34" charset="-120"/>
              </a:rPr>
              <a:t>УСН</a:t>
            </a:r>
            <a:r>
              <a:rPr lang="ru-RU" sz="1750" dirty="0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dirty="0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ru-RU" sz="2400" b="1" dirty="0" smtClean="0">
                <a:solidFill>
                  <a:srgbClr val="4B4A4A"/>
                </a:solidFill>
                <a:latin typeface="Calibri" pitchFamily="34" charset="0"/>
                <a:ea typeface="Geist" pitchFamily="34" charset="-122"/>
                <a:cs typeface="Estrangelo Edessa" pitchFamily="66" charset="0"/>
              </a:rPr>
              <a:t>92039 тыс.руб</a:t>
            </a:r>
            <a:r>
              <a:rPr lang="ru-RU" sz="1750" dirty="0" smtClean="0">
                <a:solidFill>
                  <a:srgbClr val="4B4A4A"/>
                </a:solidFill>
                <a:latin typeface="Calibri" pitchFamily="34" charset="0"/>
                <a:ea typeface="Geist" pitchFamily="34" charset="-122"/>
                <a:cs typeface="Geist" pitchFamily="34" charset="-120"/>
              </a:rPr>
              <a:t>.</a:t>
            </a:r>
          </a:p>
          <a:p>
            <a:pPr marL="342900" indent="-342900" algn="l">
              <a:lnSpc>
                <a:spcPts val="2850"/>
              </a:lnSpc>
              <a:buSzPct val="100000"/>
              <a:buChar char="•"/>
            </a:pPr>
            <a:endParaRPr lang="en-US" sz="1750" dirty="0"/>
          </a:p>
          <a:p>
            <a:pPr marL="342900" indent="-342900">
              <a:lnSpc>
                <a:spcPts val="2850"/>
              </a:lnSpc>
              <a:buSzPct val="100000"/>
              <a:buChar char="•"/>
            </a:pP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Impact" pitchFamily="34" charset="0"/>
                <a:ea typeface="Geist" pitchFamily="34" charset="-122"/>
                <a:cs typeface="Geist" pitchFamily="34" charset="-120"/>
              </a:rPr>
              <a:t>Налог </a:t>
            </a: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Impact" pitchFamily="34" charset="0"/>
                <a:ea typeface="Geist" pitchFamily="34" charset="-122"/>
                <a:cs typeface="Geist" pitchFamily="34" charset="-120"/>
              </a:rPr>
              <a:t>на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Impac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2400" dirty="0" err="1" smtClean="0">
                <a:solidFill>
                  <a:schemeClr val="accent6">
                    <a:lumMod val="75000"/>
                  </a:schemeClr>
                </a:solidFill>
                <a:latin typeface="Impact" pitchFamily="34" charset="0"/>
                <a:ea typeface="Geist" pitchFamily="34" charset="-122"/>
                <a:cs typeface="Geist" pitchFamily="34" charset="-120"/>
              </a:rPr>
              <a:t>имущество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Impac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  <a:latin typeface="Impac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ru-RU" sz="2400" b="1" dirty="0" smtClean="0">
                <a:solidFill>
                  <a:srgbClr val="4B4A4A"/>
                </a:solidFill>
                <a:latin typeface="Calibri" pitchFamily="34" charset="0"/>
                <a:ea typeface="Geist" pitchFamily="34" charset="-122"/>
                <a:cs typeface="Estrangelo Edessa" pitchFamily="66" charset="0"/>
              </a:rPr>
              <a:t>98638 тыс.руб</a:t>
            </a:r>
            <a:r>
              <a:rPr lang="ru-RU" sz="1750" dirty="0" smtClean="0">
                <a:solidFill>
                  <a:srgbClr val="4B4A4A"/>
                </a:solidFill>
                <a:latin typeface="Calibri" pitchFamily="34" charset="0"/>
                <a:ea typeface="Geist" pitchFamily="34" charset="-122"/>
                <a:cs typeface="Geist" pitchFamily="34" charset="-120"/>
              </a:rPr>
              <a:t>.</a:t>
            </a:r>
          </a:p>
          <a:p>
            <a:pPr marL="342900" indent="-342900">
              <a:lnSpc>
                <a:spcPts val="2850"/>
              </a:lnSpc>
              <a:buSzPct val="100000"/>
              <a:buChar char="•"/>
            </a:pPr>
            <a:endParaRPr lang="en-US" sz="1750" dirty="0"/>
          </a:p>
          <a:p>
            <a:pPr marL="342900" indent="-342900">
              <a:lnSpc>
                <a:spcPts val="2850"/>
              </a:lnSpc>
              <a:buSzPct val="100000"/>
              <a:buChar char="•"/>
            </a:pPr>
            <a:r>
              <a:rPr lang="en-US" sz="2400" dirty="0" err="1">
                <a:solidFill>
                  <a:schemeClr val="accent6">
                    <a:lumMod val="75000"/>
                  </a:schemeClr>
                </a:solidFill>
                <a:latin typeface="Impact" pitchFamily="34" charset="0"/>
                <a:ea typeface="Geist" pitchFamily="34" charset="-122"/>
                <a:cs typeface="Geist" pitchFamily="34" charset="-120"/>
              </a:rPr>
              <a:t>Земельный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Impac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2400" dirty="0" err="1" smtClean="0">
                <a:solidFill>
                  <a:schemeClr val="accent6">
                    <a:lumMod val="75000"/>
                  </a:schemeClr>
                </a:solidFill>
                <a:latin typeface="Impact" pitchFamily="34" charset="0"/>
                <a:ea typeface="Geist" pitchFamily="34" charset="-122"/>
                <a:cs typeface="Geist" pitchFamily="34" charset="-120"/>
              </a:rPr>
              <a:t>налог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Impac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ru-RU" sz="2400" b="1" dirty="0" smtClean="0">
                <a:solidFill>
                  <a:srgbClr val="4B4A4A"/>
                </a:solidFill>
                <a:latin typeface="Calibri" pitchFamily="34" charset="0"/>
                <a:ea typeface="Geist" pitchFamily="34" charset="-122"/>
                <a:cs typeface="Estrangelo Edessa" pitchFamily="66" charset="0"/>
              </a:rPr>
              <a:t>68498 тыс.руб.</a:t>
            </a:r>
          </a:p>
          <a:p>
            <a:pPr marL="342900" indent="-342900">
              <a:lnSpc>
                <a:spcPts val="2850"/>
              </a:lnSpc>
              <a:buSzPct val="100000"/>
              <a:buChar char="•"/>
            </a:pPr>
            <a:endParaRPr lang="en-US" sz="2400" b="1" dirty="0">
              <a:latin typeface="Estrangelo Edessa" pitchFamily="66" charset="0"/>
              <a:cs typeface="Estrangelo Edessa" pitchFamily="66" charset="0"/>
            </a:endParaRPr>
          </a:p>
          <a:p>
            <a:pPr marL="342900" indent="-342900">
              <a:lnSpc>
                <a:spcPts val="2850"/>
              </a:lnSpc>
              <a:buSzPct val="100000"/>
              <a:buChar char="•"/>
            </a:pPr>
            <a:r>
              <a:rPr lang="en-US" sz="2400" dirty="0" err="1" smtClean="0">
                <a:solidFill>
                  <a:schemeClr val="accent6">
                    <a:lumMod val="75000"/>
                  </a:schemeClr>
                </a:solidFill>
                <a:latin typeface="Impact" pitchFamily="34" charset="0"/>
                <a:ea typeface="Geist" pitchFamily="34" charset="-122"/>
                <a:cs typeface="Geist" pitchFamily="34" charset="-120"/>
              </a:rPr>
              <a:t>Госпошлина</a:t>
            </a:r>
            <a:r>
              <a:rPr lang="ru-RU" sz="1750" dirty="0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dirty="0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ru-RU" sz="2400" b="1" dirty="0" smtClean="0">
                <a:solidFill>
                  <a:srgbClr val="4B4A4A"/>
                </a:solidFill>
                <a:latin typeface="Calibri" pitchFamily="34" charset="0"/>
                <a:ea typeface="Geist" pitchFamily="34" charset="-122"/>
                <a:cs typeface="Estrangelo Edessa" pitchFamily="66" charset="0"/>
              </a:rPr>
              <a:t>45557 тыс.руб.</a:t>
            </a:r>
            <a:endParaRPr lang="en-US" sz="2400" b="1" dirty="0">
              <a:latin typeface="Calibri" pitchFamily="34" charset="0"/>
              <a:cs typeface="Estrangelo Edessa" pitchFamily="66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2786102" y="7733654"/>
            <a:ext cx="1844298" cy="49594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902189" y="554830"/>
            <a:ext cx="9317865" cy="5647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400"/>
              </a:lnSpc>
              <a:buNone/>
            </a:pPr>
            <a:r>
              <a:rPr lang="ru-RU" sz="4400" b="1" dirty="0" smtClean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Безвозмездные поступления</a:t>
            </a:r>
            <a:endParaRPr lang="en-US" sz="44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183" y="1497449"/>
            <a:ext cx="6015395" cy="6015395"/>
          </a:xfrm>
          <a:prstGeom prst="rect">
            <a:avLst/>
          </a:prstGeom>
        </p:spPr>
      </p:pic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6505" y="1119543"/>
            <a:ext cx="7026431" cy="6546171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8814068" y="3330380"/>
            <a:ext cx="3876628" cy="8427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4800" b="1" dirty="0" smtClean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 </a:t>
            </a:r>
            <a:r>
              <a:rPr lang="en-US" sz="480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948 624 тыс. руб.</a:t>
            </a:r>
            <a:endParaRPr lang="en-US" sz="4800" dirty="0"/>
          </a:p>
        </p:txBody>
      </p:sp>
      <p:sp>
        <p:nvSpPr>
          <p:cNvPr id="6" name="Text 2"/>
          <p:cNvSpPr/>
          <p:nvPr/>
        </p:nvSpPr>
        <p:spPr>
          <a:xfrm>
            <a:off x="7543205" y="3491984"/>
            <a:ext cx="6015395" cy="25979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endParaRPr lang="en-US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10179731" y="4157158"/>
            <a:ext cx="21130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339966"/>
                </a:solidFill>
                <a:cs typeface="Aharoni" pitchFamily="2" charset="-79"/>
              </a:rPr>
              <a:t>93,7%</a:t>
            </a:r>
            <a:endParaRPr lang="ru-RU" sz="6000" b="1" dirty="0">
              <a:solidFill>
                <a:srgbClr val="339966"/>
              </a:solidFill>
              <a:cs typeface="Aharoni" pitchFamily="2" charset="-79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2690696" y="7665714"/>
            <a:ext cx="1939704" cy="56388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024579" y="6757261"/>
            <a:ext cx="50257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1E5232"/>
                </a:solidFill>
                <a:latin typeface="Arial Black" pitchFamily="34" charset="0"/>
              </a:rPr>
              <a:t>Возврат остатков -20738 тыс. рублей</a:t>
            </a:r>
            <a:endParaRPr lang="ru-RU" dirty="0">
              <a:solidFill>
                <a:srgbClr val="1E5232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2876623" y="586320"/>
            <a:ext cx="10550969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ru-RU" sz="4450" b="1" dirty="0" smtClean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Р</a:t>
            </a:r>
            <a:r>
              <a:rPr lang="en-US" sz="4450" b="1" dirty="0" err="1" smtClean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асход</a:t>
            </a:r>
            <a:r>
              <a:rPr lang="ru-RU" sz="4450" b="1" dirty="0" err="1" smtClean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ы</a:t>
            </a:r>
            <a:r>
              <a:rPr lang="en-US" sz="4450" b="1" dirty="0" smtClean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 </a:t>
            </a:r>
            <a:r>
              <a:rPr lang="en-US" sz="445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бюджета 2025 года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2245567" y="4463512"/>
            <a:ext cx="2538346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4400" dirty="0" smtClean="0">
                <a:solidFill>
                  <a:srgbClr val="4B4A4A"/>
                </a:solidFill>
                <a:latin typeface="Impact" pitchFamily="34" charset="0"/>
                <a:ea typeface="Geist" pitchFamily="34" charset="-122"/>
                <a:cs typeface="Geist" pitchFamily="34" charset="-120"/>
              </a:rPr>
              <a:t>93</a:t>
            </a:r>
            <a:r>
              <a:rPr lang="en-US" sz="4400" dirty="0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%</a:t>
            </a:r>
            <a:endParaRPr lang="en-US" sz="4400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718089" y="2003878"/>
          <a:ext cx="7434019" cy="579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46142"/>
                <a:gridCol w="5687877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1E523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Impact" pitchFamily="34" charset="0"/>
                        </a:rPr>
                        <a:t>План</a:t>
                      </a:r>
                      <a:endParaRPr lang="ru-RU" sz="3200" dirty="0">
                        <a:solidFill>
                          <a:srgbClr val="1E523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Impac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3200" kern="1200" dirty="0" smtClean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Impact" pitchFamily="34" charset="0"/>
                          <a:ea typeface="+mn-ea"/>
                          <a:cs typeface="+mn-cs"/>
                        </a:rPr>
                        <a:t>1 972 030 тыс. руб.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718089" y="3316637"/>
          <a:ext cx="7434019" cy="579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74562"/>
                <a:gridCol w="4959457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1E523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Impact" pitchFamily="34" charset="0"/>
                        </a:rPr>
                        <a:t>Исполнение</a:t>
                      </a:r>
                      <a:endParaRPr lang="ru-RU" sz="3200" dirty="0">
                        <a:solidFill>
                          <a:srgbClr val="1E523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Impact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3200" kern="1200" dirty="0" smtClean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Impact" pitchFamily="34" charset="0"/>
                          <a:ea typeface="+mn-ea"/>
                          <a:cs typeface="+mn-cs"/>
                        </a:rPr>
                        <a:t>1 828 091 тыс. руб.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Диаграмма 10"/>
          <p:cNvGraphicFramePr/>
          <p:nvPr/>
        </p:nvGraphicFramePr>
        <p:xfrm>
          <a:off x="6431797" y="2003878"/>
          <a:ext cx="7248039" cy="5853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Скругленный прямоугольник 16"/>
          <p:cNvSpPr/>
          <p:nvPr/>
        </p:nvSpPr>
        <p:spPr>
          <a:xfrm>
            <a:off x="12786102" y="7671661"/>
            <a:ext cx="1844298" cy="55793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935123" y="480417"/>
            <a:ext cx="4445437" cy="487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800"/>
              </a:lnSpc>
              <a:buNone/>
            </a:pPr>
            <a:r>
              <a:rPr lang="en-US" sz="305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Расходы по разделам</a:t>
            </a:r>
            <a:endParaRPr lang="en-US" sz="30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5123" y="1181933"/>
            <a:ext cx="10760035" cy="555759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6202204" y="6739533"/>
            <a:ext cx="155853" cy="155853"/>
          </a:xfrm>
          <a:prstGeom prst="roundRect">
            <a:avLst>
              <a:gd name="adj" fmla="val 11734"/>
            </a:avLst>
          </a:prstGeom>
          <a:solidFill>
            <a:srgbClr val="004D35"/>
          </a:solidFill>
          <a:ln/>
        </p:spPr>
      </p:sp>
      <p:sp>
        <p:nvSpPr>
          <p:cNvPr id="5" name="Text 2"/>
          <p:cNvSpPr/>
          <p:nvPr/>
        </p:nvSpPr>
        <p:spPr>
          <a:xfrm>
            <a:off x="6419017" y="6739533"/>
            <a:ext cx="819864" cy="1559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120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План 2025</a:t>
            </a:r>
            <a:endParaRPr lang="en-US" sz="1200" dirty="0"/>
          </a:p>
        </p:txBody>
      </p:sp>
      <p:sp>
        <p:nvSpPr>
          <p:cNvPr id="6" name="Shape 3"/>
          <p:cNvSpPr/>
          <p:nvPr/>
        </p:nvSpPr>
        <p:spPr>
          <a:xfrm>
            <a:off x="7391281" y="6739533"/>
            <a:ext cx="155853" cy="155853"/>
          </a:xfrm>
          <a:prstGeom prst="roundRect">
            <a:avLst>
              <a:gd name="adj" fmla="val 11734"/>
            </a:avLst>
          </a:prstGeom>
          <a:solidFill>
            <a:srgbClr val="00704D"/>
          </a:solidFill>
          <a:ln/>
        </p:spPr>
      </p:sp>
      <p:sp>
        <p:nvSpPr>
          <p:cNvPr id="7" name="Text 4"/>
          <p:cNvSpPr/>
          <p:nvPr/>
        </p:nvSpPr>
        <p:spPr>
          <a:xfrm>
            <a:off x="7608094" y="6739533"/>
            <a:ext cx="817007" cy="1559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120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Факт 2025</a:t>
            </a:r>
            <a:endParaRPr lang="en-US" sz="1200" dirty="0"/>
          </a:p>
        </p:txBody>
      </p:sp>
      <p:sp>
        <p:nvSpPr>
          <p:cNvPr id="8" name="Text 5"/>
          <p:cNvSpPr/>
          <p:nvPr/>
        </p:nvSpPr>
        <p:spPr>
          <a:xfrm>
            <a:off x="1935123" y="7328059"/>
            <a:ext cx="10760035" cy="4210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0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Рост расходов наблюдается по всем направлениям, кроме раздела «Национальная экономика» (–9% к 2024 г.). </a:t>
            </a:r>
            <a:endParaRPr lang="en-US" sz="12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2695158" y="7749064"/>
            <a:ext cx="1935242" cy="48053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855821"/>
            <a:ext cx="874776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3B4540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Структура расходов бюджета</a:t>
            </a: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793790" y="2018228"/>
            <a:ext cx="6407944" cy="1306949"/>
          </a:xfrm>
          <a:prstGeom prst="roundRect">
            <a:avLst>
              <a:gd name="adj" fmla="val 15620"/>
            </a:avLst>
          </a:prstGeom>
          <a:solidFill>
            <a:srgbClr val="E8F3E8"/>
          </a:solidFill>
          <a:ln/>
        </p:spPr>
      </p:sp>
      <p:sp>
        <p:nvSpPr>
          <p:cNvPr id="4" name="Text 2"/>
          <p:cNvSpPr/>
          <p:nvPr/>
        </p:nvSpPr>
        <p:spPr>
          <a:xfrm>
            <a:off x="1020604" y="224504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05449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ЖКХ — 28%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1020604" y="2735461"/>
            <a:ext cx="595431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510 755 тыс. руб. (89% плана)</a:t>
            </a:r>
            <a:endParaRPr lang="en-US" sz="1750" dirty="0"/>
          </a:p>
        </p:txBody>
      </p:sp>
      <p:sp>
        <p:nvSpPr>
          <p:cNvPr id="6" name="Shape 4"/>
          <p:cNvSpPr/>
          <p:nvPr/>
        </p:nvSpPr>
        <p:spPr>
          <a:xfrm>
            <a:off x="7428548" y="2018228"/>
            <a:ext cx="6408063" cy="1306949"/>
          </a:xfrm>
          <a:prstGeom prst="roundRect">
            <a:avLst>
              <a:gd name="adj" fmla="val 15620"/>
            </a:avLst>
          </a:prstGeom>
          <a:solidFill>
            <a:srgbClr val="E8F3E8"/>
          </a:solidFill>
          <a:ln/>
        </p:spPr>
      </p:sp>
      <p:sp>
        <p:nvSpPr>
          <p:cNvPr id="7" name="Text 5"/>
          <p:cNvSpPr/>
          <p:nvPr/>
        </p:nvSpPr>
        <p:spPr>
          <a:xfrm>
            <a:off x="7655362" y="2245043"/>
            <a:ext cx="2987516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05449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Образование — 20%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7655362" y="2735461"/>
            <a:ext cx="595443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367 329 тыс. руб. (91% плана)</a:t>
            </a:r>
            <a:endParaRPr lang="en-US" sz="1750" dirty="0"/>
          </a:p>
        </p:txBody>
      </p:sp>
      <p:sp>
        <p:nvSpPr>
          <p:cNvPr id="9" name="Shape 7"/>
          <p:cNvSpPr/>
          <p:nvPr/>
        </p:nvSpPr>
        <p:spPr>
          <a:xfrm>
            <a:off x="793790" y="3551992"/>
            <a:ext cx="6407944" cy="1306949"/>
          </a:xfrm>
          <a:prstGeom prst="roundRect">
            <a:avLst>
              <a:gd name="adj" fmla="val 15620"/>
            </a:avLst>
          </a:prstGeom>
          <a:solidFill>
            <a:srgbClr val="E8F3E8"/>
          </a:solidFill>
          <a:ln/>
        </p:spPr>
      </p:sp>
      <p:sp>
        <p:nvSpPr>
          <p:cNvPr id="10" name="Text 8"/>
          <p:cNvSpPr/>
          <p:nvPr/>
        </p:nvSpPr>
        <p:spPr>
          <a:xfrm>
            <a:off x="1020604" y="3778806"/>
            <a:ext cx="4370903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 err="1">
                <a:solidFill>
                  <a:srgbClr val="405449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Общегосударственные</a:t>
            </a:r>
            <a:r>
              <a:rPr lang="en-US" sz="2200" b="1" dirty="0">
                <a:solidFill>
                  <a:srgbClr val="405449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 </a:t>
            </a:r>
            <a:r>
              <a:rPr lang="ru-RU" sz="2200" b="1" dirty="0" smtClean="0">
                <a:solidFill>
                  <a:srgbClr val="405449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 вопросы</a:t>
            </a:r>
            <a:r>
              <a:rPr lang="en-US" sz="2200" b="1" dirty="0" smtClean="0">
                <a:solidFill>
                  <a:srgbClr val="405449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— </a:t>
            </a:r>
            <a:r>
              <a:rPr lang="en-US" sz="2200" b="1" dirty="0">
                <a:solidFill>
                  <a:srgbClr val="405449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19%</a:t>
            </a:r>
            <a:endParaRPr lang="en-US" sz="2200" dirty="0"/>
          </a:p>
        </p:txBody>
      </p:sp>
      <p:sp>
        <p:nvSpPr>
          <p:cNvPr id="11" name="Text 9"/>
          <p:cNvSpPr/>
          <p:nvPr/>
        </p:nvSpPr>
        <p:spPr>
          <a:xfrm>
            <a:off x="1020604" y="4269224"/>
            <a:ext cx="595431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342 554 тыс. руб. (98% плана)</a:t>
            </a:r>
            <a:endParaRPr lang="en-US" sz="1750" dirty="0"/>
          </a:p>
        </p:txBody>
      </p:sp>
      <p:sp>
        <p:nvSpPr>
          <p:cNvPr id="12" name="Shape 10"/>
          <p:cNvSpPr/>
          <p:nvPr/>
        </p:nvSpPr>
        <p:spPr>
          <a:xfrm>
            <a:off x="7428548" y="3551992"/>
            <a:ext cx="6408063" cy="1306949"/>
          </a:xfrm>
          <a:prstGeom prst="roundRect">
            <a:avLst>
              <a:gd name="adj" fmla="val 15620"/>
            </a:avLst>
          </a:prstGeom>
          <a:solidFill>
            <a:srgbClr val="E8F3E8"/>
          </a:solidFill>
          <a:ln/>
        </p:spPr>
      </p:sp>
      <p:sp>
        <p:nvSpPr>
          <p:cNvPr id="13" name="Text 11"/>
          <p:cNvSpPr/>
          <p:nvPr/>
        </p:nvSpPr>
        <p:spPr>
          <a:xfrm>
            <a:off x="7655362" y="3778806"/>
            <a:ext cx="3267908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05449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Нац. экономика — 11%</a:t>
            </a:r>
            <a:endParaRPr lang="en-US" sz="2200" dirty="0"/>
          </a:p>
        </p:txBody>
      </p:sp>
      <p:sp>
        <p:nvSpPr>
          <p:cNvPr id="14" name="Text 12"/>
          <p:cNvSpPr/>
          <p:nvPr/>
        </p:nvSpPr>
        <p:spPr>
          <a:xfrm>
            <a:off x="7655362" y="4269224"/>
            <a:ext cx="595443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207 598 тыс. руб. (90% плана)</a:t>
            </a:r>
            <a:endParaRPr lang="en-US" sz="1750" dirty="0"/>
          </a:p>
        </p:txBody>
      </p:sp>
      <p:sp>
        <p:nvSpPr>
          <p:cNvPr id="15" name="Shape 13"/>
          <p:cNvSpPr/>
          <p:nvPr/>
        </p:nvSpPr>
        <p:spPr>
          <a:xfrm>
            <a:off x="793790" y="5085755"/>
            <a:ext cx="6407944" cy="1306949"/>
          </a:xfrm>
          <a:prstGeom prst="roundRect">
            <a:avLst>
              <a:gd name="adj" fmla="val 15620"/>
            </a:avLst>
          </a:prstGeom>
          <a:solidFill>
            <a:srgbClr val="E8F3E8"/>
          </a:solidFill>
          <a:ln/>
        </p:spPr>
      </p:sp>
      <p:sp>
        <p:nvSpPr>
          <p:cNvPr id="16" name="Text 14"/>
          <p:cNvSpPr/>
          <p:nvPr/>
        </p:nvSpPr>
        <p:spPr>
          <a:xfrm>
            <a:off x="1020604" y="5312569"/>
            <a:ext cx="4115872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05449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Социальная политика — 9%</a:t>
            </a:r>
            <a:endParaRPr lang="en-US" sz="2200" dirty="0"/>
          </a:p>
        </p:txBody>
      </p:sp>
      <p:sp>
        <p:nvSpPr>
          <p:cNvPr id="17" name="Text 15"/>
          <p:cNvSpPr/>
          <p:nvPr/>
        </p:nvSpPr>
        <p:spPr>
          <a:xfrm>
            <a:off x="1020604" y="5802987"/>
            <a:ext cx="595431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156 819 тыс. руб. (98% плана)</a:t>
            </a:r>
            <a:endParaRPr lang="en-US" sz="1750" dirty="0"/>
          </a:p>
        </p:txBody>
      </p:sp>
      <p:sp>
        <p:nvSpPr>
          <p:cNvPr id="18" name="Shape 16"/>
          <p:cNvSpPr/>
          <p:nvPr/>
        </p:nvSpPr>
        <p:spPr>
          <a:xfrm>
            <a:off x="7428548" y="5085755"/>
            <a:ext cx="6408063" cy="1306949"/>
          </a:xfrm>
          <a:prstGeom prst="roundRect">
            <a:avLst>
              <a:gd name="adj" fmla="val 15620"/>
            </a:avLst>
          </a:prstGeom>
          <a:solidFill>
            <a:srgbClr val="E8F3E8"/>
          </a:solidFill>
          <a:ln/>
        </p:spPr>
      </p:sp>
      <p:sp>
        <p:nvSpPr>
          <p:cNvPr id="19" name="Text 17"/>
          <p:cNvSpPr/>
          <p:nvPr/>
        </p:nvSpPr>
        <p:spPr>
          <a:xfrm>
            <a:off x="7655362" y="531256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05449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Культура — 8%</a:t>
            </a:r>
            <a:endParaRPr lang="en-US" sz="2200" dirty="0"/>
          </a:p>
        </p:txBody>
      </p:sp>
      <p:sp>
        <p:nvSpPr>
          <p:cNvPr id="20" name="Text 18"/>
          <p:cNvSpPr/>
          <p:nvPr/>
        </p:nvSpPr>
        <p:spPr>
          <a:xfrm>
            <a:off x="7655362" y="5802987"/>
            <a:ext cx="595443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163 427 тыс. руб. (100% плана)</a:t>
            </a:r>
            <a:endParaRPr lang="en-US" sz="1750" dirty="0"/>
          </a:p>
        </p:txBody>
      </p:sp>
      <p:sp>
        <p:nvSpPr>
          <p:cNvPr id="21" name="Text 19"/>
          <p:cNvSpPr/>
          <p:nvPr/>
        </p:nvSpPr>
        <p:spPr>
          <a:xfrm>
            <a:off x="793790" y="6647855"/>
            <a:ext cx="130428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Общий рост расходов к 2024 году — </a:t>
            </a:r>
            <a:r>
              <a:rPr lang="en-US" sz="1750" b="1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+18%</a:t>
            </a:r>
            <a:r>
              <a:rPr lang="en-US" sz="175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. Снижение только по разделу «Национальная экономика» (-9%). </a:t>
            </a:r>
            <a:endParaRPr lang="en-US" sz="1750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2646617" y="7687159"/>
            <a:ext cx="1983783" cy="542441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628531"/>
            <a:ext cx="130428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r>
              <a:rPr lang="en-US" sz="4450" b="1" dirty="0" err="1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Ключевые</a:t>
            </a:r>
            <a:r>
              <a:rPr lang="en-US" sz="4450" b="1" dirty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 </a:t>
            </a:r>
            <a:r>
              <a:rPr lang="en-US" sz="4450" b="1" dirty="0" err="1" smtClean="0">
                <a:solidFill>
                  <a:srgbClr val="006747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расходы</a:t>
            </a: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793790" y="1748362"/>
            <a:ext cx="4196358" cy="5101233"/>
          </a:xfrm>
          <a:prstGeom prst="roundRect">
            <a:avLst>
              <a:gd name="adj" fmla="val 4865"/>
            </a:avLst>
          </a:prstGeom>
          <a:solidFill>
            <a:srgbClr val="D1EFE4"/>
          </a:solidFill>
          <a:ln w="7620">
            <a:solidFill>
              <a:srgbClr val="B7D5C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1028224" y="2734151"/>
            <a:ext cx="3639383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b="1" dirty="0" smtClean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ЖКХ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1028224" y="3224570"/>
            <a:ext cx="3727490" cy="3625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endParaRPr lang="ru-RU" sz="1750" dirty="0" smtClean="0">
              <a:solidFill>
                <a:srgbClr val="4B4A4A"/>
              </a:solidFill>
              <a:latin typeface="Geist" pitchFamily="34" charset="0"/>
              <a:ea typeface="Geist" pitchFamily="34" charset="-122"/>
              <a:cs typeface="Geist" pitchFamily="34" charset="-120"/>
            </a:endParaRPr>
          </a:p>
          <a:p>
            <a:pPr marL="342900" indent="-342900">
              <a:lnSpc>
                <a:spcPts val="2850"/>
              </a:lnSpc>
              <a:buSzPct val="100000"/>
              <a:buFontTx/>
              <a:buChar char="•"/>
            </a:pPr>
            <a:r>
              <a:rPr lang="ru-RU" sz="1750" dirty="0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Субсидии </a:t>
            </a:r>
            <a:r>
              <a:rPr lang="en-US" sz="1750" dirty="0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МБУ «СБСК»: </a:t>
            </a:r>
            <a:r>
              <a:rPr lang="en-US" sz="1750" dirty="0" err="1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содержание</a:t>
            </a:r>
            <a:r>
              <a:rPr lang="en-US" sz="1750" dirty="0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, </a:t>
            </a:r>
            <a:r>
              <a:rPr lang="ru-RU" sz="1750" dirty="0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уличное </a:t>
            </a:r>
            <a:r>
              <a:rPr lang="en-US" sz="1750" dirty="0" err="1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освещение</a:t>
            </a:r>
            <a:r>
              <a:rPr lang="en-US" sz="1750" dirty="0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, </a:t>
            </a:r>
            <a:r>
              <a:rPr lang="ru-RU" sz="1750" dirty="0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содержание </a:t>
            </a:r>
            <a:r>
              <a:rPr lang="en-US" sz="1750" dirty="0" err="1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дорог</a:t>
            </a:r>
            <a:r>
              <a:rPr lang="en-US" sz="1750" dirty="0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— </a:t>
            </a:r>
            <a:r>
              <a:rPr lang="en-US" sz="1750" dirty="0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2</a:t>
            </a:r>
            <a:r>
              <a:rPr lang="ru-RU" sz="1750" dirty="0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12209</a:t>
            </a:r>
            <a:r>
              <a:rPr lang="en-US" sz="1750" dirty="0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dirty="0" err="1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тыс</a:t>
            </a:r>
            <a:r>
              <a:rPr lang="en-US" sz="1750" dirty="0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. </a:t>
            </a:r>
            <a:r>
              <a:rPr lang="en-US" sz="1750" dirty="0" err="1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руб</a:t>
            </a:r>
            <a:r>
              <a:rPr lang="en-US" sz="1750" dirty="0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.</a:t>
            </a:r>
            <a:endParaRPr lang="ru-RU" sz="1750" dirty="0" smtClean="0">
              <a:solidFill>
                <a:srgbClr val="4B4A4A"/>
              </a:solidFill>
              <a:latin typeface="Geist" pitchFamily="34" charset="0"/>
              <a:ea typeface="Geist" pitchFamily="34" charset="-122"/>
              <a:cs typeface="Geist" pitchFamily="34" charset="-120"/>
            </a:endParaRPr>
          </a:p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 err="1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Субсидия</a:t>
            </a:r>
            <a:r>
              <a:rPr lang="en-US" sz="1750" dirty="0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ООО «Кинельская ТЭК» — 84 590 тыс. руб.</a:t>
            </a:r>
            <a:endParaRPr lang="en-US" sz="1750" dirty="0"/>
          </a:p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Переселение из аварийного жилья — 49 484 тыс. руб. (584 чел., 11 344,9 </a:t>
            </a:r>
            <a:r>
              <a:rPr lang="en-US" sz="1750" dirty="0" err="1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кв.м</a:t>
            </a:r>
            <a:r>
              <a:rPr lang="en-US" sz="1750" dirty="0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)</a:t>
            </a:r>
            <a:endParaRPr lang="en-US" sz="1750" dirty="0"/>
          </a:p>
        </p:txBody>
      </p:sp>
      <p:sp>
        <p:nvSpPr>
          <p:cNvPr id="6" name="Shape 4"/>
          <p:cNvSpPr/>
          <p:nvPr/>
        </p:nvSpPr>
        <p:spPr>
          <a:xfrm>
            <a:off x="5216962" y="1748362"/>
            <a:ext cx="4196358" cy="5101233"/>
          </a:xfrm>
          <a:prstGeom prst="roundRect">
            <a:avLst>
              <a:gd name="adj" fmla="val 4865"/>
            </a:avLst>
          </a:prstGeom>
          <a:solidFill>
            <a:srgbClr val="D1EFE4"/>
          </a:solidFill>
          <a:ln w="7620">
            <a:solidFill>
              <a:srgbClr val="B7D5CA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5451396" y="2734151"/>
            <a:ext cx="3727490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b="1" dirty="0" err="1" smtClean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Дороги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5451396" y="3578900"/>
            <a:ext cx="3727490" cy="30618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 err="1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Кап</a:t>
            </a:r>
            <a:r>
              <a:rPr lang="ru-RU" sz="1750" dirty="0" err="1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итальный</a:t>
            </a:r>
            <a:r>
              <a:rPr lang="en-US" sz="1750" dirty="0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dirty="0" err="1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ремонт</a:t>
            </a:r>
            <a:r>
              <a:rPr lang="en-US" sz="1750" dirty="0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dirty="0" err="1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дорог</a:t>
            </a:r>
            <a:r>
              <a:rPr lang="ru-RU" sz="1750" dirty="0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и дворовых территорий</a:t>
            </a:r>
            <a:r>
              <a:rPr lang="en-US" sz="1750" dirty="0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— </a:t>
            </a:r>
            <a:r>
              <a:rPr lang="en-US" sz="17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131 580 тыс. руб.</a:t>
            </a:r>
            <a:endParaRPr lang="en-US" sz="1750" dirty="0"/>
          </a:p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 err="1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Ремонт</a:t>
            </a:r>
            <a:r>
              <a:rPr lang="ru-RU" sz="1750" dirty="0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и устройство</a:t>
            </a:r>
            <a:r>
              <a:rPr lang="en-US" sz="1750" dirty="0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тротуаров и </a:t>
            </a:r>
            <a:r>
              <a:rPr lang="ru-RU" sz="1750" dirty="0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ремонт </a:t>
            </a:r>
            <a:r>
              <a:rPr lang="en-US" sz="1750" dirty="0" err="1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дворовых</a:t>
            </a:r>
            <a:r>
              <a:rPr lang="en-US" sz="1750" dirty="0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проездов — 9 301 тыс. руб.</a:t>
            </a:r>
            <a:endParaRPr lang="en-US" sz="1750" dirty="0"/>
          </a:p>
        </p:txBody>
      </p:sp>
      <p:sp>
        <p:nvSpPr>
          <p:cNvPr id="9" name="Shape 7"/>
          <p:cNvSpPr/>
          <p:nvPr/>
        </p:nvSpPr>
        <p:spPr>
          <a:xfrm>
            <a:off x="9640133" y="1748362"/>
            <a:ext cx="4196358" cy="5101233"/>
          </a:xfrm>
          <a:prstGeom prst="roundRect">
            <a:avLst>
              <a:gd name="adj" fmla="val 4865"/>
            </a:avLst>
          </a:prstGeom>
          <a:solidFill>
            <a:srgbClr val="D1EFE4"/>
          </a:solidFill>
          <a:ln w="7620">
            <a:solidFill>
              <a:srgbClr val="B7D5CA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9874568" y="2734151"/>
            <a:ext cx="3727490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ru-RU" sz="2200" b="1" dirty="0" smtClean="0">
                <a:solidFill>
                  <a:srgbClr val="4B4A4A"/>
                </a:solidFill>
                <a:latin typeface="Noto Serif SC Bold" pitchFamily="34" charset="0"/>
                <a:ea typeface="Noto Serif SC Bold" pitchFamily="34" charset="-122"/>
                <a:cs typeface="Noto Serif SC Bold" pitchFamily="34" charset="-120"/>
              </a:rPr>
              <a:t>Благоустройство</a:t>
            </a:r>
            <a:endParaRPr lang="en-US" sz="2200" dirty="0"/>
          </a:p>
        </p:txBody>
      </p:sp>
      <p:sp>
        <p:nvSpPr>
          <p:cNvPr id="11" name="Text 9"/>
          <p:cNvSpPr/>
          <p:nvPr/>
        </p:nvSpPr>
        <p:spPr>
          <a:xfrm>
            <a:off x="9874568" y="3578900"/>
            <a:ext cx="3727490" cy="37876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Нацпроект «Жильё и городская среда» — 61 531 тыс. руб.</a:t>
            </a:r>
            <a:endParaRPr lang="en-US" sz="1750" dirty="0"/>
          </a:p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Благоустройство дворов и </a:t>
            </a:r>
            <a:r>
              <a:rPr lang="en-US" sz="1750" dirty="0" err="1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общественных</a:t>
            </a:r>
            <a:r>
              <a:rPr lang="en-US" sz="17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</a:t>
            </a:r>
            <a:r>
              <a:rPr lang="en-US" sz="1750" dirty="0" err="1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территорий</a:t>
            </a:r>
            <a:endParaRPr lang="ru-RU" sz="1750" dirty="0" smtClean="0">
              <a:solidFill>
                <a:srgbClr val="4B4A4A"/>
              </a:solidFill>
              <a:latin typeface="Geist" pitchFamily="34" charset="0"/>
              <a:ea typeface="Geist" pitchFamily="34" charset="-122"/>
              <a:cs typeface="Geist" pitchFamily="34" charset="-120"/>
            </a:endParaRPr>
          </a:p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ru-RU" sz="1750" dirty="0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Реализация общественных проектов -20514 тыс. руб.</a:t>
            </a:r>
            <a:endParaRPr lang="en-US" sz="1750" dirty="0"/>
          </a:p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Контейнерные площадки: ремонт 32, устройство 12, 554 </a:t>
            </a:r>
            <a:r>
              <a:rPr lang="en-US" sz="1750" dirty="0" err="1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мусоросборника</a:t>
            </a:r>
            <a:r>
              <a:rPr lang="ru-RU" sz="1750" dirty="0" smtClean="0">
                <a:solidFill>
                  <a:srgbClr val="4B4A4A"/>
                </a:solidFill>
                <a:latin typeface="Geist" pitchFamily="34" charset="0"/>
                <a:ea typeface="Geist" pitchFamily="34" charset="-122"/>
                <a:cs typeface="Geist" pitchFamily="34" charset="-120"/>
              </a:rPr>
              <a:t> – 29533 тыс. руб.</a:t>
            </a:r>
            <a:endParaRPr lang="en-US" sz="175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2801600" y="7600950"/>
            <a:ext cx="1828800" cy="62865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312545"/>
            <a:ext cx="1304282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3B4540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Образование и культура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2474952"/>
            <a:ext cx="2411968" cy="149066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93790" y="4249103"/>
            <a:ext cx="4158615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05449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Капитальный ремонт школ и садов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793790" y="5093851"/>
            <a:ext cx="4158615" cy="1814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СОШ №1 — 71 631 тыс. руб., ДС «Лучик» — 26 939 тыс. руб., СОШ №4 — 23 858 тыс. руб. Замена теневых навесов в 5 детских садах — 11 875 тыс. руб.</a:t>
            </a:r>
            <a:endParaRPr lang="en-US" sz="175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5893" y="2474952"/>
            <a:ext cx="2411968" cy="149066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235893" y="4249103"/>
            <a:ext cx="2846427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ru-RU" sz="2200" b="1" dirty="0" smtClean="0">
                <a:solidFill>
                  <a:srgbClr val="405449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Организация летнего отдыха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5235893" y="4739521"/>
            <a:ext cx="4158615" cy="1814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ru-RU" sz="1750" dirty="0" smtClean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Обеспечение летнего отдыха – 4340 тыс. руб.</a:t>
            </a:r>
            <a:r>
              <a:rPr lang="en-US" sz="1750" dirty="0" err="1" smtClean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Оздоровительная</a:t>
            </a:r>
            <a:r>
              <a:rPr lang="en-US" sz="1750" dirty="0" smtClean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 </a:t>
            </a:r>
            <a:r>
              <a:rPr lang="en-US" sz="175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кампания охватила </a:t>
            </a:r>
            <a:r>
              <a:rPr lang="en-US" sz="1750" b="1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925 детей</a:t>
            </a:r>
            <a:r>
              <a:rPr lang="en-US" sz="175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. </a:t>
            </a:r>
            <a:r>
              <a:rPr lang="ru-RU" sz="1750" dirty="0" smtClean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Трудоустройство несовершеннолетних -2059 тыс. руб. </a:t>
            </a:r>
            <a:r>
              <a:rPr lang="en-US" sz="1750" dirty="0" err="1" smtClean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Трудоустроено</a:t>
            </a:r>
            <a:r>
              <a:rPr lang="en-US" sz="1750" dirty="0" smtClean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 </a:t>
            </a:r>
            <a:r>
              <a:rPr lang="en-US" sz="175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294 подростка. </a:t>
            </a:r>
            <a:endParaRPr lang="en-US" sz="17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77995" y="2474952"/>
            <a:ext cx="2411968" cy="1490663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9677995" y="424910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05449"/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Культура</a:t>
            </a:r>
            <a:endParaRPr lang="en-US" sz="2200" dirty="0"/>
          </a:p>
        </p:txBody>
      </p:sp>
      <p:sp>
        <p:nvSpPr>
          <p:cNvPr id="11" name="Text 6"/>
          <p:cNvSpPr/>
          <p:nvPr/>
        </p:nvSpPr>
        <p:spPr>
          <a:xfrm>
            <a:off x="9677995" y="4739521"/>
            <a:ext cx="4158615" cy="2177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Субсидии учреждениям культуры — 109 798 тыс. </a:t>
            </a:r>
            <a:r>
              <a:rPr lang="en-US" sz="1750" dirty="0" err="1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руб</a:t>
            </a:r>
            <a:r>
              <a:rPr lang="en-US" sz="1750" dirty="0" smtClean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.</a:t>
            </a:r>
            <a:endParaRPr lang="ru-RU" sz="1750" dirty="0" smtClean="0">
              <a:solidFill>
                <a:srgbClr val="405449"/>
              </a:solidFill>
              <a:latin typeface="Nobile" pitchFamily="34" charset="0"/>
              <a:ea typeface="Nobile" pitchFamily="34" charset="-122"/>
              <a:cs typeface="Nobile" pitchFamily="34" charset="-120"/>
            </a:endParaRPr>
          </a:p>
          <a:p>
            <a:pPr marL="0" indent="0" algn="l">
              <a:lnSpc>
                <a:spcPts val="2850"/>
              </a:lnSpc>
              <a:buNone/>
            </a:pPr>
            <a:r>
              <a:rPr lang="ru-RU" sz="1750" dirty="0" smtClean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Создание</a:t>
            </a:r>
            <a:r>
              <a:rPr lang="en-US" sz="1750" dirty="0" smtClean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 </a:t>
            </a:r>
            <a:r>
              <a:rPr lang="en-US" sz="1750" dirty="0" err="1" smtClean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Арт-парк</a:t>
            </a:r>
            <a:r>
              <a:rPr lang="ru-RU" sz="1750" dirty="0" smtClean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а</a:t>
            </a:r>
            <a:r>
              <a:rPr lang="en-US" sz="1750" dirty="0" smtClean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 </a:t>
            </a:r>
            <a:r>
              <a:rPr lang="en-US" sz="175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«Прикосновение», </a:t>
            </a:r>
            <a:r>
              <a:rPr lang="en-US" sz="1750" dirty="0" err="1" smtClean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креативны</a:t>
            </a:r>
            <a:r>
              <a:rPr lang="ru-RU" sz="1750" dirty="0" err="1" smtClean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х</a:t>
            </a:r>
            <a:r>
              <a:rPr lang="en-US" sz="1750" dirty="0" smtClean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 </a:t>
            </a:r>
            <a:r>
              <a:rPr lang="en-US" sz="1750" dirty="0" err="1" smtClean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мини-кластер</a:t>
            </a:r>
            <a:r>
              <a:rPr lang="ru-RU" sz="1750" dirty="0" err="1" smtClean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ов</a:t>
            </a:r>
            <a:r>
              <a:rPr lang="en-US" sz="1750" dirty="0" smtClean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, </a:t>
            </a:r>
            <a:r>
              <a:rPr lang="en-US" sz="175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приобретение автобуса для </a:t>
            </a:r>
            <a:r>
              <a:rPr lang="en-US" sz="1750" dirty="0" err="1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учреждений</a:t>
            </a:r>
            <a:r>
              <a:rPr lang="en-US" sz="1750" dirty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 </a:t>
            </a:r>
            <a:r>
              <a:rPr lang="en-US" sz="1750" dirty="0" err="1" smtClean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культуры</a:t>
            </a:r>
            <a:r>
              <a:rPr lang="ru-RU" sz="1750" dirty="0" smtClean="0">
                <a:solidFill>
                  <a:srgbClr val="405449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-16293 тыс. руб.</a:t>
            </a:r>
            <a:endParaRPr lang="en-US" sz="175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2513230" y="7594169"/>
            <a:ext cx="2117170" cy="635431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571</TotalTime>
  <Words>759</Words>
  <Application>Microsoft Office PowerPoint</Application>
  <PresentationFormat>Произвольный</PresentationFormat>
  <Paragraphs>110</Paragraphs>
  <Slides>12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5" baseType="lpstr">
      <vt:lpstr>Arial</vt:lpstr>
      <vt:lpstr>Noto Serif SC Bold</vt:lpstr>
      <vt:lpstr>Calibri</vt:lpstr>
      <vt:lpstr>Arial Black</vt:lpstr>
      <vt:lpstr>Geist</vt:lpstr>
      <vt:lpstr>Impact</vt:lpstr>
      <vt:lpstr>Estrangelo Edessa</vt:lpstr>
      <vt:lpstr>Mongolian Baiti</vt:lpstr>
      <vt:lpstr>Times New Roman</vt:lpstr>
      <vt:lpstr>Aharoni</vt:lpstr>
      <vt:lpstr>Fraunces Extra Bold</vt:lpstr>
      <vt:lpstr>Nobile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finochef</dc:creator>
  <cp:lastModifiedBy>finochef</cp:lastModifiedBy>
  <cp:revision>50</cp:revision>
  <dcterms:created xsi:type="dcterms:W3CDTF">2026-04-14T07:46:18Z</dcterms:created>
  <dcterms:modified xsi:type="dcterms:W3CDTF">2026-04-16T06:04:01Z</dcterms:modified>
</cp:coreProperties>
</file>